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9" r:id="rId3"/>
    <p:sldId id="256" r:id="rId4"/>
    <p:sldId id="265" r:id="rId5"/>
    <p:sldId id="262" r:id="rId6"/>
    <p:sldId id="264" r:id="rId7"/>
    <p:sldId id="267" r:id="rId8"/>
    <p:sldId id="270" r:id="rId9"/>
  </p:sldIdLst>
  <p:sldSz cx="12192000" cy="6858000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599"/>
    <a:srgbClr val="C2B1B0"/>
    <a:srgbClr val="22F458"/>
    <a:srgbClr val="2447B6"/>
    <a:srgbClr val="5C6FA6"/>
    <a:srgbClr val="4B619A"/>
    <a:srgbClr val="6978A9"/>
    <a:srgbClr val="355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1955B-10EA-4B2A-A79F-25AF0E7A57EF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080612-1D2C-4D18-9495-21DB394471C5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1BC13467-4C46-40A6-B57D-12CDE98838BA}" type="parTrans" cxnId="{562DF31A-A6DE-4AE4-B2C4-72BBBBC08641}">
      <dgm:prSet/>
      <dgm:spPr/>
      <dgm:t>
        <a:bodyPr/>
        <a:lstStyle/>
        <a:p>
          <a:endParaRPr lang="ru-RU"/>
        </a:p>
      </dgm:t>
    </dgm:pt>
    <dgm:pt modelId="{CFC0407D-D38D-4E49-A503-64D9A962A31D}" type="sibTrans" cxnId="{562DF31A-A6DE-4AE4-B2C4-72BBBBC08641}">
      <dgm:prSet/>
      <dgm:spPr/>
      <dgm:t>
        <a:bodyPr/>
        <a:lstStyle/>
        <a:p>
          <a:endParaRPr lang="ru-RU"/>
        </a:p>
      </dgm:t>
    </dgm:pt>
    <dgm:pt modelId="{A2295ADD-2C91-4C1C-815E-DA12C0FE620C}">
      <dgm:prSet phldrT="[Текст]"/>
      <dgm:spPr/>
      <dgm:t>
        <a:bodyPr/>
        <a:lstStyle/>
        <a:p>
          <a:r>
            <a:rPr lang="ru-RU" b="1" dirty="0" smtClean="0"/>
            <a:t>Реализации двигательной активности </a:t>
          </a:r>
          <a:endParaRPr lang="ru-RU" b="1" dirty="0"/>
        </a:p>
      </dgm:t>
    </dgm:pt>
    <dgm:pt modelId="{327DF79E-F8E3-4882-8923-0FAFE8DE7D30}" type="parTrans" cxnId="{5F6F29B0-73B5-42FE-893D-0009C4543966}">
      <dgm:prSet/>
      <dgm:spPr/>
      <dgm:t>
        <a:bodyPr/>
        <a:lstStyle/>
        <a:p>
          <a:endParaRPr lang="ru-RU"/>
        </a:p>
      </dgm:t>
    </dgm:pt>
    <dgm:pt modelId="{DD91BDCA-26DC-4A71-B779-23942CF14196}" type="sibTrans" cxnId="{5F6F29B0-73B5-42FE-893D-0009C4543966}">
      <dgm:prSet/>
      <dgm:spPr/>
      <dgm:t>
        <a:bodyPr/>
        <a:lstStyle/>
        <a:p>
          <a:endParaRPr lang="ru-RU"/>
        </a:p>
      </dgm:t>
    </dgm:pt>
    <dgm:pt modelId="{8FACCB43-70CE-4B87-95CC-C3E4D41647DD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0B7B6937-3B43-4963-94DC-11B4E95A15E6}" type="parTrans" cxnId="{1B38ED4D-255E-4991-9D45-8E03FFC42100}">
      <dgm:prSet/>
      <dgm:spPr/>
      <dgm:t>
        <a:bodyPr/>
        <a:lstStyle/>
        <a:p>
          <a:endParaRPr lang="ru-RU"/>
        </a:p>
      </dgm:t>
    </dgm:pt>
    <dgm:pt modelId="{29799C9A-F79C-446C-94DB-4BEC54DB0D79}" type="sibTrans" cxnId="{1B38ED4D-255E-4991-9D45-8E03FFC42100}">
      <dgm:prSet/>
      <dgm:spPr/>
      <dgm:t>
        <a:bodyPr/>
        <a:lstStyle/>
        <a:p>
          <a:endParaRPr lang="ru-RU"/>
        </a:p>
      </dgm:t>
    </dgm:pt>
    <dgm:pt modelId="{0554B66A-87F3-4C67-B076-D35C00770812}">
      <dgm:prSet phldrT="[Текст]"/>
      <dgm:spPr/>
      <dgm:t>
        <a:bodyPr/>
        <a:lstStyle/>
        <a:p>
          <a:r>
            <a:rPr lang="ru-RU" b="1" dirty="0" smtClean="0"/>
            <a:t>Передача знаний и формирование  полезных навыков</a:t>
          </a:r>
          <a:endParaRPr lang="ru-RU" b="1" dirty="0"/>
        </a:p>
      </dgm:t>
    </dgm:pt>
    <dgm:pt modelId="{A67B9757-3F1E-42DE-8D3B-9345CF49D7D8}" type="parTrans" cxnId="{CB3789B1-F7C5-4EF9-8C0C-87D2FD558EA2}">
      <dgm:prSet/>
      <dgm:spPr/>
      <dgm:t>
        <a:bodyPr/>
        <a:lstStyle/>
        <a:p>
          <a:endParaRPr lang="ru-RU"/>
        </a:p>
      </dgm:t>
    </dgm:pt>
    <dgm:pt modelId="{57CC0B1F-F0AD-4804-8AA1-6EE8937A6CFA}" type="sibTrans" cxnId="{CB3789B1-F7C5-4EF9-8C0C-87D2FD558EA2}">
      <dgm:prSet/>
      <dgm:spPr/>
      <dgm:t>
        <a:bodyPr/>
        <a:lstStyle/>
        <a:p>
          <a:endParaRPr lang="ru-RU"/>
        </a:p>
      </dgm:t>
    </dgm:pt>
    <dgm:pt modelId="{4C797272-CA1B-4F1A-BC5E-F9048120DDF8}">
      <dgm:prSet phldrT="[Текст]"/>
      <dgm:spPr/>
      <dgm:t>
        <a:bodyPr/>
        <a:lstStyle/>
        <a:p>
          <a:r>
            <a:rPr lang="ru-RU" b="1" dirty="0" smtClean="0">
              <a:solidFill>
                <a:srgbClr val="294599"/>
              </a:solidFill>
            </a:rPr>
            <a:t>Подготовка инструкторов  ЗОЖ  и волонтеров</a:t>
          </a:r>
          <a:endParaRPr lang="ru-RU" b="1" dirty="0">
            <a:solidFill>
              <a:srgbClr val="294599"/>
            </a:solidFill>
          </a:endParaRPr>
        </a:p>
      </dgm:t>
    </dgm:pt>
    <dgm:pt modelId="{DDB7BF4D-20E2-484D-9C2D-2DBA5E7B2674}" type="parTrans" cxnId="{57BE63D7-6070-4F2F-AB47-64A71738A675}">
      <dgm:prSet/>
      <dgm:spPr/>
      <dgm:t>
        <a:bodyPr/>
        <a:lstStyle/>
        <a:p>
          <a:endParaRPr lang="ru-RU"/>
        </a:p>
      </dgm:t>
    </dgm:pt>
    <dgm:pt modelId="{85ABC7D2-B9ED-420C-A302-D336FBB5C416}" type="sibTrans" cxnId="{57BE63D7-6070-4F2F-AB47-64A71738A675}">
      <dgm:prSet/>
      <dgm:spPr/>
      <dgm:t>
        <a:bodyPr/>
        <a:lstStyle/>
        <a:p>
          <a:endParaRPr lang="ru-RU"/>
        </a:p>
      </dgm:t>
    </dgm:pt>
    <dgm:pt modelId="{7CFF8B9C-2D53-4A64-AAF2-F1D6E04C6966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880A61DC-8F57-45CF-B9FF-4D8988FDB6F2}" type="parTrans" cxnId="{39279D95-62A9-4D50-B4BD-2857E592943B}">
      <dgm:prSet/>
      <dgm:spPr/>
      <dgm:t>
        <a:bodyPr/>
        <a:lstStyle/>
        <a:p>
          <a:endParaRPr lang="ru-RU"/>
        </a:p>
      </dgm:t>
    </dgm:pt>
    <dgm:pt modelId="{D0C4ACF2-CF81-4539-A936-DD391AB89392}" type="sibTrans" cxnId="{39279D95-62A9-4D50-B4BD-2857E592943B}">
      <dgm:prSet/>
      <dgm:spPr/>
      <dgm:t>
        <a:bodyPr/>
        <a:lstStyle/>
        <a:p>
          <a:endParaRPr lang="ru-RU"/>
        </a:p>
      </dgm:t>
    </dgm:pt>
    <dgm:pt modelId="{826A69AA-9078-4B82-BC7B-1D1181F3662B}">
      <dgm:prSet phldrT="[Текст]"/>
      <dgm:spPr/>
      <dgm:t>
        <a:bodyPr/>
        <a:lstStyle/>
        <a:p>
          <a:r>
            <a:rPr lang="ru-RU" b="1" dirty="0" smtClean="0">
              <a:solidFill>
                <a:srgbClr val="294599"/>
              </a:solidFill>
            </a:rPr>
            <a:t>Открытие маршрутов здоровья</a:t>
          </a:r>
          <a:endParaRPr lang="ru-RU" b="1" dirty="0">
            <a:solidFill>
              <a:srgbClr val="294599"/>
            </a:solidFill>
          </a:endParaRPr>
        </a:p>
      </dgm:t>
    </dgm:pt>
    <dgm:pt modelId="{9A6DC399-5CD3-4B58-A616-C2D32E552213}" type="parTrans" cxnId="{45B4ADAA-D952-44D6-BCE6-ABE7C1FF4224}">
      <dgm:prSet/>
      <dgm:spPr/>
      <dgm:t>
        <a:bodyPr/>
        <a:lstStyle/>
        <a:p>
          <a:endParaRPr lang="ru-RU"/>
        </a:p>
      </dgm:t>
    </dgm:pt>
    <dgm:pt modelId="{7C3236B8-699E-4077-83EF-790A5A4D6A61}" type="sibTrans" cxnId="{45B4ADAA-D952-44D6-BCE6-ABE7C1FF4224}">
      <dgm:prSet/>
      <dgm:spPr/>
      <dgm:t>
        <a:bodyPr/>
        <a:lstStyle/>
        <a:p>
          <a:endParaRPr lang="ru-RU"/>
        </a:p>
      </dgm:t>
    </dgm:pt>
    <dgm:pt modelId="{F7E9927D-F8C6-4D4D-A2FA-586EB7029144}">
      <dgm:prSet phldrT="[Текст]"/>
      <dgm:spPr/>
      <dgm:t>
        <a:bodyPr/>
        <a:lstStyle/>
        <a:p>
          <a:r>
            <a:rPr lang="ru-RU" b="1" dirty="0" smtClean="0"/>
            <a:t>Организация и проведение </a:t>
          </a:r>
          <a:r>
            <a:rPr lang="ru-RU" b="1" dirty="0" err="1" smtClean="0"/>
            <a:t>физкультурно</a:t>
          </a:r>
          <a:r>
            <a:rPr lang="ru-RU" b="1" dirty="0" smtClean="0"/>
            <a:t> – массовых  мероприятий и соревнований</a:t>
          </a:r>
          <a:endParaRPr lang="ru-RU" b="1" dirty="0"/>
        </a:p>
      </dgm:t>
    </dgm:pt>
    <dgm:pt modelId="{C02C3EED-FEA6-4C7A-8AEB-EA7DFF626E35}" type="parTrans" cxnId="{C2B6B9EA-D85F-4121-B0E2-61789F8F9D1F}">
      <dgm:prSet/>
      <dgm:spPr/>
      <dgm:t>
        <a:bodyPr/>
        <a:lstStyle/>
        <a:p>
          <a:endParaRPr lang="ru-RU"/>
        </a:p>
      </dgm:t>
    </dgm:pt>
    <dgm:pt modelId="{9B0CB0DC-2478-450F-935B-D7ECF0040CF1}" type="sibTrans" cxnId="{C2B6B9EA-D85F-4121-B0E2-61789F8F9D1F}">
      <dgm:prSet/>
      <dgm:spPr/>
      <dgm:t>
        <a:bodyPr/>
        <a:lstStyle/>
        <a:p>
          <a:endParaRPr lang="ru-RU"/>
        </a:p>
      </dgm:t>
    </dgm:pt>
    <dgm:pt modelId="{3D2511B9-4EA9-4C18-99BB-9ABFF6E726AB}">
      <dgm:prSet phldrT="[Текст]"/>
      <dgm:spPr/>
      <dgm:t>
        <a:bodyPr/>
        <a:lstStyle/>
        <a:p>
          <a:r>
            <a:rPr lang="ru-RU" b="1" dirty="0" smtClean="0"/>
            <a:t>Организация содержательного досуга</a:t>
          </a:r>
          <a:endParaRPr lang="ru-RU" b="1" dirty="0"/>
        </a:p>
      </dgm:t>
    </dgm:pt>
    <dgm:pt modelId="{B0FA983B-5003-4030-9DBD-8BD03A676925}" type="parTrans" cxnId="{3C6498EB-9C49-4E1C-B119-97587C4FF9ED}">
      <dgm:prSet/>
      <dgm:spPr/>
      <dgm:t>
        <a:bodyPr/>
        <a:lstStyle/>
        <a:p>
          <a:endParaRPr lang="ru-RU"/>
        </a:p>
      </dgm:t>
    </dgm:pt>
    <dgm:pt modelId="{2857C22A-EF45-4262-87A1-4A082DC9EE8E}" type="sibTrans" cxnId="{3C6498EB-9C49-4E1C-B119-97587C4FF9ED}">
      <dgm:prSet/>
      <dgm:spPr/>
      <dgm:t>
        <a:bodyPr/>
        <a:lstStyle/>
        <a:p>
          <a:endParaRPr lang="ru-RU"/>
        </a:p>
      </dgm:t>
    </dgm:pt>
    <dgm:pt modelId="{CF3F2EC9-718D-4DBE-9822-356CE020FB2B}">
      <dgm:prSet phldrT="[Текст]"/>
      <dgm:spPr/>
      <dgm:t>
        <a:bodyPr/>
        <a:lstStyle/>
        <a:p>
          <a:r>
            <a:rPr lang="ru-RU" b="1" dirty="0" smtClean="0">
              <a:solidFill>
                <a:srgbClr val="294599"/>
              </a:solidFill>
            </a:rPr>
            <a:t>Расширение возможностей активного отдыха</a:t>
          </a:r>
          <a:endParaRPr lang="ru-RU" b="1" dirty="0">
            <a:solidFill>
              <a:srgbClr val="294599"/>
            </a:solidFill>
          </a:endParaRPr>
        </a:p>
      </dgm:t>
    </dgm:pt>
    <dgm:pt modelId="{DD04CB45-6D9F-49E2-B6B0-107E5C27F5CF}" type="parTrans" cxnId="{B429AF8E-2B61-4A47-B928-C5783C64B60D}">
      <dgm:prSet/>
      <dgm:spPr/>
      <dgm:t>
        <a:bodyPr/>
        <a:lstStyle/>
        <a:p>
          <a:endParaRPr lang="ru-RU"/>
        </a:p>
      </dgm:t>
    </dgm:pt>
    <dgm:pt modelId="{73429A02-1F9C-4E36-A3D8-F012820B3706}" type="sibTrans" cxnId="{B429AF8E-2B61-4A47-B928-C5783C64B60D}">
      <dgm:prSet/>
      <dgm:spPr/>
      <dgm:t>
        <a:bodyPr/>
        <a:lstStyle/>
        <a:p>
          <a:endParaRPr lang="ru-RU"/>
        </a:p>
      </dgm:t>
    </dgm:pt>
    <dgm:pt modelId="{CA3D60C2-EB1C-4AEC-AB61-359CD5A5F477}">
      <dgm:prSet phldrT="[Текст]"/>
      <dgm:spPr/>
      <dgm:t>
        <a:bodyPr/>
        <a:lstStyle/>
        <a:p>
          <a:r>
            <a:rPr lang="ru-RU" b="1" dirty="0" smtClean="0">
              <a:solidFill>
                <a:srgbClr val="294599"/>
              </a:solidFill>
            </a:rPr>
            <a:t>Подготовка  информационного контента </a:t>
          </a:r>
          <a:endParaRPr lang="ru-RU" b="1" dirty="0">
            <a:solidFill>
              <a:srgbClr val="294599"/>
            </a:solidFill>
          </a:endParaRPr>
        </a:p>
      </dgm:t>
    </dgm:pt>
    <dgm:pt modelId="{4D842898-9EAC-402E-8A46-408D75D7627B}" type="parTrans" cxnId="{5AFDC23A-0262-424A-B054-66FED0D0D6B7}">
      <dgm:prSet/>
      <dgm:spPr/>
      <dgm:t>
        <a:bodyPr/>
        <a:lstStyle/>
        <a:p>
          <a:endParaRPr lang="ru-RU"/>
        </a:p>
      </dgm:t>
    </dgm:pt>
    <dgm:pt modelId="{7CF77DC4-5DB8-42E6-8717-75A9FBC18345}" type="sibTrans" cxnId="{5AFDC23A-0262-424A-B054-66FED0D0D6B7}">
      <dgm:prSet/>
      <dgm:spPr/>
      <dgm:t>
        <a:bodyPr/>
        <a:lstStyle/>
        <a:p>
          <a:endParaRPr lang="ru-RU"/>
        </a:p>
      </dgm:t>
    </dgm:pt>
    <dgm:pt modelId="{CEAA62EE-3C9B-43CB-B84C-E178EFFF0BA6}">
      <dgm:prSet phldrT="[Текст]"/>
      <dgm:spPr/>
      <dgm:t>
        <a:bodyPr/>
        <a:lstStyle/>
        <a:p>
          <a:r>
            <a:rPr lang="ru-RU" b="1" dirty="0" smtClean="0"/>
            <a:t>Организация системной работы с населением</a:t>
          </a:r>
          <a:endParaRPr lang="ru-RU" b="1" dirty="0"/>
        </a:p>
      </dgm:t>
    </dgm:pt>
    <dgm:pt modelId="{D45B5774-D173-4F4E-9D08-04DAF00117F0}" type="parTrans" cxnId="{471542A1-00C6-4C9D-8055-2695B6B43113}">
      <dgm:prSet/>
      <dgm:spPr/>
      <dgm:t>
        <a:bodyPr/>
        <a:lstStyle/>
        <a:p>
          <a:endParaRPr lang="ru-RU"/>
        </a:p>
      </dgm:t>
    </dgm:pt>
    <dgm:pt modelId="{F8C74BF9-74D4-4150-82D2-FA2B05235375}" type="sibTrans" cxnId="{471542A1-00C6-4C9D-8055-2695B6B43113}">
      <dgm:prSet/>
      <dgm:spPr/>
      <dgm:t>
        <a:bodyPr/>
        <a:lstStyle/>
        <a:p>
          <a:endParaRPr lang="ru-RU"/>
        </a:p>
      </dgm:t>
    </dgm:pt>
    <dgm:pt modelId="{DCF23E53-82C3-4BAA-8B83-8754836F22DA}">
      <dgm:prSet phldrT="[Текст]"/>
      <dgm:spPr/>
      <dgm:t>
        <a:bodyPr/>
        <a:lstStyle/>
        <a:p>
          <a:r>
            <a:rPr lang="ru-RU" b="1" dirty="0" smtClean="0">
              <a:solidFill>
                <a:srgbClr val="294599"/>
              </a:solidFill>
            </a:rPr>
            <a:t>Формирование потребности в здоровом образе жизни</a:t>
          </a:r>
          <a:endParaRPr lang="ru-RU" b="1" dirty="0">
            <a:solidFill>
              <a:srgbClr val="294599"/>
            </a:solidFill>
          </a:endParaRPr>
        </a:p>
      </dgm:t>
    </dgm:pt>
    <dgm:pt modelId="{E1A3E71C-E8D6-4898-8638-385F77CA4480}" type="sibTrans" cxnId="{23D0E410-1BD5-44D3-9459-6594A6AEFEA4}">
      <dgm:prSet/>
      <dgm:spPr/>
      <dgm:t>
        <a:bodyPr/>
        <a:lstStyle/>
        <a:p>
          <a:endParaRPr lang="ru-RU"/>
        </a:p>
      </dgm:t>
    </dgm:pt>
    <dgm:pt modelId="{C8AD16E6-8DBB-4E0C-9C60-9D9544E815E3}" type="parTrans" cxnId="{23D0E410-1BD5-44D3-9459-6594A6AEFEA4}">
      <dgm:prSet/>
      <dgm:spPr/>
      <dgm:t>
        <a:bodyPr/>
        <a:lstStyle/>
        <a:p>
          <a:endParaRPr lang="ru-RU"/>
        </a:p>
      </dgm:t>
    </dgm:pt>
    <dgm:pt modelId="{50048639-FDA7-40E9-8FFC-416856E13716}">
      <dgm:prSet phldrT="[Текст]"/>
      <dgm:spPr/>
      <dgm:t>
        <a:bodyPr/>
        <a:lstStyle/>
        <a:p>
          <a:r>
            <a:rPr lang="ru-RU" b="1" dirty="0" smtClean="0">
              <a:solidFill>
                <a:srgbClr val="294599"/>
              </a:solidFill>
            </a:rPr>
            <a:t>Создание Аллеи спортивной славы </a:t>
          </a:r>
          <a:r>
            <a:rPr lang="ru-RU" b="1" dirty="0" err="1" smtClean="0">
              <a:solidFill>
                <a:srgbClr val="294599"/>
              </a:solidFill>
            </a:rPr>
            <a:t>Росатом</a:t>
          </a:r>
          <a:r>
            <a:rPr lang="ru-RU" b="1" dirty="0" smtClean="0">
              <a:solidFill>
                <a:srgbClr val="294599"/>
              </a:solidFill>
            </a:rPr>
            <a:t> – Лесной</a:t>
          </a:r>
          <a:r>
            <a:rPr lang="ru-RU" dirty="0" smtClean="0"/>
            <a:t>.</a:t>
          </a:r>
          <a:endParaRPr lang="ru-RU" b="1" dirty="0"/>
        </a:p>
      </dgm:t>
    </dgm:pt>
    <dgm:pt modelId="{2CBDA02B-604D-408E-97E7-1532ED3B140F}" type="parTrans" cxnId="{4000B905-D112-45D8-915D-07148AEA4A12}">
      <dgm:prSet/>
      <dgm:spPr/>
      <dgm:t>
        <a:bodyPr/>
        <a:lstStyle/>
        <a:p>
          <a:endParaRPr lang="ru-RU"/>
        </a:p>
      </dgm:t>
    </dgm:pt>
    <dgm:pt modelId="{D6A529BA-833A-4FB1-93C2-F4FFF2E37EA7}" type="sibTrans" cxnId="{4000B905-D112-45D8-915D-07148AEA4A12}">
      <dgm:prSet/>
      <dgm:spPr/>
      <dgm:t>
        <a:bodyPr/>
        <a:lstStyle/>
        <a:p>
          <a:endParaRPr lang="ru-RU"/>
        </a:p>
      </dgm:t>
    </dgm:pt>
    <dgm:pt modelId="{DAFEA407-5E81-4193-B6B9-E5741C76833B}" type="pres">
      <dgm:prSet presAssocID="{E741955B-10EA-4B2A-A79F-25AF0E7A57E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5B94F9-6A82-4869-99F1-2EB81892BDE9}" type="pres">
      <dgm:prSet presAssocID="{9C080612-1D2C-4D18-9495-21DB394471C5}" presName="compositeNode" presStyleCnt="0">
        <dgm:presLayoutVars>
          <dgm:bulletEnabled val="1"/>
        </dgm:presLayoutVars>
      </dgm:prSet>
      <dgm:spPr/>
    </dgm:pt>
    <dgm:pt modelId="{E6E04C7A-A14E-4B40-AFDA-26B51A4536EF}" type="pres">
      <dgm:prSet presAssocID="{9C080612-1D2C-4D18-9495-21DB394471C5}" presName="image" presStyleLbl="fgImgPlace1" presStyleIdx="0" presStyleCnt="3" custScaleX="5932" custScaleY="5932" custLinFactX="100000" custLinFactY="259371" custLinFactNeighborX="168052" custLinFactNeighborY="300000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3E7401-7591-49D8-A06E-59131A26AB27}" type="pres">
      <dgm:prSet presAssocID="{9C080612-1D2C-4D18-9495-21DB394471C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F2B2B-0E45-4AFD-A56B-C455995FE5F9}" type="pres">
      <dgm:prSet presAssocID="{9C080612-1D2C-4D18-9495-21DB394471C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2350E-41D7-4174-AC03-BAA2F7F0A559}" type="pres">
      <dgm:prSet presAssocID="{CFC0407D-D38D-4E49-A503-64D9A962A31D}" presName="sibTrans" presStyleCnt="0"/>
      <dgm:spPr/>
    </dgm:pt>
    <dgm:pt modelId="{D73F36E8-5481-4C31-910B-F7A3D2F382CC}" type="pres">
      <dgm:prSet presAssocID="{8FACCB43-70CE-4B87-95CC-C3E4D41647DD}" presName="compositeNode" presStyleCnt="0">
        <dgm:presLayoutVars>
          <dgm:bulletEnabled val="1"/>
        </dgm:presLayoutVars>
      </dgm:prSet>
      <dgm:spPr/>
    </dgm:pt>
    <dgm:pt modelId="{E74A18BE-1F00-4BE3-BEBA-CF4CB9662801}" type="pres">
      <dgm:prSet presAssocID="{8FACCB43-70CE-4B87-95CC-C3E4D41647DD}" presName="image" presStyleLbl="fgImgPlace1" presStyleIdx="1" presStyleCnt="3" custFlipVert="1" custScaleX="5884" custScaleY="7085" custLinFactY="217660" custLinFactNeighborX="-6763" custLinFactNeighborY="300000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C7A9F1-0927-470C-BA08-1F34A93066A0}" type="pres">
      <dgm:prSet presAssocID="{8FACCB43-70CE-4B87-95CC-C3E4D41647D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7BA64-A5E2-45C1-BA7A-3B12BDECBFFA}" type="pres">
      <dgm:prSet presAssocID="{8FACCB43-70CE-4B87-95CC-C3E4D41647D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ED70C-2570-43A6-8C01-EF215C2BA1A4}" type="pres">
      <dgm:prSet presAssocID="{29799C9A-F79C-446C-94DB-4BEC54DB0D79}" presName="sibTrans" presStyleCnt="0"/>
      <dgm:spPr/>
    </dgm:pt>
    <dgm:pt modelId="{FBF0D0B2-A8FF-47C8-B4DB-E846694B1399}" type="pres">
      <dgm:prSet presAssocID="{7CFF8B9C-2D53-4A64-AAF2-F1D6E04C6966}" presName="compositeNode" presStyleCnt="0">
        <dgm:presLayoutVars>
          <dgm:bulletEnabled val="1"/>
        </dgm:presLayoutVars>
      </dgm:prSet>
      <dgm:spPr/>
    </dgm:pt>
    <dgm:pt modelId="{5DF6234D-9589-4986-8408-926BBE6543CC}" type="pres">
      <dgm:prSet presAssocID="{7CFF8B9C-2D53-4A64-AAF2-F1D6E04C6966}" presName="image" presStyleLbl="fgImgPlace1" presStyleIdx="2" presStyleCnt="3" custFlipVert="1" custFlipHor="1" custScaleX="5828" custScaleY="5828" custLinFactY="209568" custLinFactNeighborX="-10842" custLinFactNeighborY="300000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77EFD2-0A91-48BA-B549-D830A2F77AC9}" type="pres">
      <dgm:prSet presAssocID="{7CFF8B9C-2D53-4A64-AAF2-F1D6E04C696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D1494-D65B-4ACD-B692-1C390D623985}" type="pres">
      <dgm:prSet presAssocID="{7CFF8B9C-2D53-4A64-AAF2-F1D6E04C696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38ED4D-255E-4991-9D45-8E03FFC42100}" srcId="{E741955B-10EA-4B2A-A79F-25AF0E7A57EF}" destId="{8FACCB43-70CE-4B87-95CC-C3E4D41647DD}" srcOrd="1" destOrd="0" parTransId="{0B7B6937-3B43-4963-94DC-11B4E95A15E6}" sibTransId="{29799C9A-F79C-446C-94DB-4BEC54DB0D79}"/>
    <dgm:cxn modelId="{57BE63D7-6070-4F2F-AB47-64A71738A675}" srcId="{8FACCB43-70CE-4B87-95CC-C3E4D41647DD}" destId="{4C797272-CA1B-4F1A-BC5E-F9048120DDF8}" srcOrd="1" destOrd="0" parTransId="{DDB7BF4D-20E2-484D-9C2D-2DBA5E7B2674}" sibTransId="{85ABC7D2-B9ED-420C-A302-D336FBB5C416}"/>
    <dgm:cxn modelId="{471542A1-00C6-4C9D-8055-2695B6B43113}" srcId="{8FACCB43-70CE-4B87-95CC-C3E4D41647DD}" destId="{CEAA62EE-3C9B-43CB-B84C-E178EFFF0BA6}" srcOrd="2" destOrd="0" parTransId="{D45B5774-D173-4F4E-9D08-04DAF00117F0}" sibTransId="{F8C74BF9-74D4-4150-82D2-FA2B05235375}"/>
    <dgm:cxn modelId="{45B4ADAA-D952-44D6-BCE6-ABE7C1FF4224}" srcId="{7CFF8B9C-2D53-4A64-AAF2-F1D6E04C6966}" destId="{826A69AA-9078-4B82-BC7B-1D1181F3662B}" srcOrd="0" destOrd="0" parTransId="{9A6DC399-5CD3-4B58-A616-C2D32E552213}" sibTransId="{7C3236B8-699E-4077-83EF-790A5A4D6A61}"/>
    <dgm:cxn modelId="{7AD7D756-6E0D-42D9-938F-39B67D322589}" type="presOf" srcId="{CA3D60C2-EB1C-4AEC-AB61-359CD5A5F477}" destId="{3777EFD2-0A91-48BA-B549-D830A2F77AC9}" srcOrd="0" destOrd="2" presId="urn:microsoft.com/office/officeart/2005/8/layout/hList2#1"/>
    <dgm:cxn modelId="{423B3609-4C98-486E-BF17-99E7266744F1}" type="presOf" srcId="{0554B66A-87F3-4C67-B076-D35C00770812}" destId="{97C7A9F1-0927-470C-BA08-1F34A93066A0}" srcOrd="0" destOrd="0" presId="urn:microsoft.com/office/officeart/2005/8/layout/hList2#1"/>
    <dgm:cxn modelId="{6C098A08-8F31-47B2-978E-7719E33EB84E}" type="presOf" srcId="{50048639-FDA7-40E9-8FFC-416856E13716}" destId="{97C7A9F1-0927-470C-BA08-1F34A93066A0}" srcOrd="0" destOrd="3" presId="urn:microsoft.com/office/officeart/2005/8/layout/hList2#1"/>
    <dgm:cxn modelId="{409A9BBD-90A5-489C-8EAF-CA8CA9E8491D}" type="presOf" srcId="{A2295ADD-2C91-4C1C-815E-DA12C0FE620C}" destId="{1B3E7401-7591-49D8-A06E-59131A26AB27}" srcOrd="0" destOrd="0" presId="urn:microsoft.com/office/officeart/2005/8/layout/hList2#1"/>
    <dgm:cxn modelId="{39279D95-62A9-4D50-B4BD-2857E592943B}" srcId="{E741955B-10EA-4B2A-A79F-25AF0E7A57EF}" destId="{7CFF8B9C-2D53-4A64-AAF2-F1D6E04C6966}" srcOrd="2" destOrd="0" parTransId="{880A61DC-8F57-45CF-B9FF-4D8988FDB6F2}" sibTransId="{D0C4ACF2-CF81-4539-A936-DD391AB89392}"/>
    <dgm:cxn modelId="{4000B905-D112-45D8-915D-07148AEA4A12}" srcId="{8FACCB43-70CE-4B87-95CC-C3E4D41647DD}" destId="{50048639-FDA7-40E9-8FFC-416856E13716}" srcOrd="3" destOrd="0" parTransId="{2CBDA02B-604D-408E-97E7-1532ED3B140F}" sibTransId="{D6A529BA-833A-4FB1-93C2-F4FFF2E37EA7}"/>
    <dgm:cxn modelId="{0ECDF27C-6EE4-483E-98D8-AB691DD9E3B1}" type="presOf" srcId="{CEAA62EE-3C9B-43CB-B84C-E178EFFF0BA6}" destId="{97C7A9F1-0927-470C-BA08-1F34A93066A0}" srcOrd="0" destOrd="2" presId="urn:microsoft.com/office/officeart/2005/8/layout/hList2#1"/>
    <dgm:cxn modelId="{8B36E9B2-5325-4626-822D-BEBA3F40818F}" type="presOf" srcId="{CF3F2EC9-718D-4DBE-9822-356CE020FB2B}" destId="{1B3E7401-7591-49D8-A06E-59131A26AB27}" srcOrd="0" destOrd="3" presId="urn:microsoft.com/office/officeart/2005/8/layout/hList2#1"/>
    <dgm:cxn modelId="{5E60DBD6-7E08-4273-A898-F3D1DFDF0E03}" type="presOf" srcId="{7CFF8B9C-2D53-4A64-AAF2-F1D6E04C6966}" destId="{297D1494-D65B-4ACD-B692-1C390D623985}" srcOrd="0" destOrd="0" presId="urn:microsoft.com/office/officeart/2005/8/layout/hList2#1"/>
    <dgm:cxn modelId="{C2B6B9EA-D85F-4121-B0E2-61789F8F9D1F}" srcId="{7CFF8B9C-2D53-4A64-AAF2-F1D6E04C6966}" destId="{F7E9927D-F8C6-4D4D-A2FA-586EB7029144}" srcOrd="1" destOrd="0" parTransId="{C02C3EED-FEA6-4C7A-8AEB-EA7DFF626E35}" sibTransId="{9B0CB0DC-2478-450F-935B-D7ECF0040CF1}"/>
    <dgm:cxn modelId="{5AFDC23A-0262-424A-B054-66FED0D0D6B7}" srcId="{7CFF8B9C-2D53-4A64-AAF2-F1D6E04C6966}" destId="{CA3D60C2-EB1C-4AEC-AB61-359CD5A5F477}" srcOrd="2" destOrd="0" parTransId="{4D842898-9EAC-402E-8A46-408D75D7627B}" sibTransId="{7CF77DC4-5DB8-42E6-8717-75A9FBC18345}"/>
    <dgm:cxn modelId="{1ABB655B-A375-45D9-9ADB-F520AC319D40}" type="presOf" srcId="{3D2511B9-4EA9-4C18-99BB-9ABFF6E726AB}" destId="{1B3E7401-7591-49D8-A06E-59131A26AB27}" srcOrd="0" destOrd="2" presId="urn:microsoft.com/office/officeart/2005/8/layout/hList2#1"/>
    <dgm:cxn modelId="{3C6498EB-9C49-4E1C-B119-97587C4FF9ED}" srcId="{9C080612-1D2C-4D18-9495-21DB394471C5}" destId="{3D2511B9-4EA9-4C18-99BB-9ABFF6E726AB}" srcOrd="2" destOrd="0" parTransId="{B0FA983B-5003-4030-9DBD-8BD03A676925}" sibTransId="{2857C22A-EF45-4262-87A1-4A082DC9EE8E}"/>
    <dgm:cxn modelId="{5F6F29B0-73B5-42FE-893D-0009C4543966}" srcId="{9C080612-1D2C-4D18-9495-21DB394471C5}" destId="{A2295ADD-2C91-4C1C-815E-DA12C0FE620C}" srcOrd="0" destOrd="0" parTransId="{327DF79E-F8E3-4882-8923-0FAFE8DE7D30}" sibTransId="{DD91BDCA-26DC-4A71-B779-23942CF14196}"/>
    <dgm:cxn modelId="{CB3789B1-F7C5-4EF9-8C0C-87D2FD558EA2}" srcId="{8FACCB43-70CE-4B87-95CC-C3E4D41647DD}" destId="{0554B66A-87F3-4C67-B076-D35C00770812}" srcOrd="0" destOrd="0" parTransId="{A67B9757-3F1E-42DE-8D3B-9345CF49D7D8}" sibTransId="{57CC0B1F-F0AD-4804-8AA1-6EE8937A6CFA}"/>
    <dgm:cxn modelId="{562DF31A-A6DE-4AE4-B2C4-72BBBBC08641}" srcId="{E741955B-10EA-4B2A-A79F-25AF0E7A57EF}" destId="{9C080612-1D2C-4D18-9495-21DB394471C5}" srcOrd="0" destOrd="0" parTransId="{1BC13467-4C46-40A6-B57D-12CDE98838BA}" sibTransId="{CFC0407D-D38D-4E49-A503-64D9A962A31D}"/>
    <dgm:cxn modelId="{23D0E410-1BD5-44D3-9459-6594A6AEFEA4}" srcId="{9C080612-1D2C-4D18-9495-21DB394471C5}" destId="{DCF23E53-82C3-4BAA-8B83-8754836F22DA}" srcOrd="1" destOrd="0" parTransId="{C8AD16E6-8DBB-4E0C-9C60-9D9544E815E3}" sibTransId="{E1A3E71C-E8D6-4898-8638-385F77CA4480}"/>
    <dgm:cxn modelId="{1DD5DF45-9E93-4A4C-8E2D-2BE9C2ABA945}" type="presOf" srcId="{E741955B-10EA-4B2A-A79F-25AF0E7A57EF}" destId="{DAFEA407-5E81-4193-B6B9-E5741C76833B}" srcOrd="0" destOrd="0" presId="urn:microsoft.com/office/officeart/2005/8/layout/hList2#1"/>
    <dgm:cxn modelId="{7946A77F-1197-480B-B5B0-62C2E4E2607B}" type="presOf" srcId="{DCF23E53-82C3-4BAA-8B83-8754836F22DA}" destId="{1B3E7401-7591-49D8-A06E-59131A26AB27}" srcOrd="0" destOrd="1" presId="urn:microsoft.com/office/officeart/2005/8/layout/hList2#1"/>
    <dgm:cxn modelId="{4EB82BE3-09C7-4D1E-8FA3-F59342364E83}" type="presOf" srcId="{F7E9927D-F8C6-4D4D-A2FA-586EB7029144}" destId="{3777EFD2-0A91-48BA-B549-D830A2F77AC9}" srcOrd="0" destOrd="1" presId="urn:microsoft.com/office/officeart/2005/8/layout/hList2#1"/>
    <dgm:cxn modelId="{B429AF8E-2B61-4A47-B928-C5783C64B60D}" srcId="{9C080612-1D2C-4D18-9495-21DB394471C5}" destId="{CF3F2EC9-718D-4DBE-9822-356CE020FB2B}" srcOrd="3" destOrd="0" parTransId="{DD04CB45-6D9F-49E2-B6B0-107E5C27F5CF}" sibTransId="{73429A02-1F9C-4E36-A3D8-F012820B3706}"/>
    <dgm:cxn modelId="{975CB8DD-E670-4AF7-A303-AB2F03629FED}" type="presOf" srcId="{826A69AA-9078-4B82-BC7B-1D1181F3662B}" destId="{3777EFD2-0A91-48BA-B549-D830A2F77AC9}" srcOrd="0" destOrd="0" presId="urn:microsoft.com/office/officeart/2005/8/layout/hList2#1"/>
    <dgm:cxn modelId="{E1D354E7-DF28-4A08-ABBB-4ECC0D0F754A}" type="presOf" srcId="{4C797272-CA1B-4F1A-BC5E-F9048120DDF8}" destId="{97C7A9F1-0927-470C-BA08-1F34A93066A0}" srcOrd="0" destOrd="1" presId="urn:microsoft.com/office/officeart/2005/8/layout/hList2#1"/>
    <dgm:cxn modelId="{B613D51B-849D-4423-9552-C1B52CB0E1B8}" type="presOf" srcId="{9C080612-1D2C-4D18-9495-21DB394471C5}" destId="{D68F2B2B-0E45-4AFD-A56B-C455995FE5F9}" srcOrd="0" destOrd="0" presId="urn:microsoft.com/office/officeart/2005/8/layout/hList2#1"/>
    <dgm:cxn modelId="{4CCF5E10-FFC9-4DBE-8193-D6DA0414B75C}" type="presOf" srcId="{8FACCB43-70CE-4B87-95CC-C3E4D41647DD}" destId="{FAD7BA64-A5E2-45C1-BA7A-3B12BDECBFFA}" srcOrd="0" destOrd="0" presId="urn:microsoft.com/office/officeart/2005/8/layout/hList2#1"/>
    <dgm:cxn modelId="{DF486E7C-AC34-4B51-BB73-A931EB46B493}" type="presParOf" srcId="{DAFEA407-5E81-4193-B6B9-E5741C76833B}" destId="{805B94F9-6A82-4869-99F1-2EB81892BDE9}" srcOrd="0" destOrd="0" presId="urn:microsoft.com/office/officeart/2005/8/layout/hList2#1"/>
    <dgm:cxn modelId="{C2CC4FF1-D4DB-4C61-8DB7-E6825E176C6D}" type="presParOf" srcId="{805B94F9-6A82-4869-99F1-2EB81892BDE9}" destId="{E6E04C7A-A14E-4B40-AFDA-26B51A4536EF}" srcOrd="0" destOrd="0" presId="urn:microsoft.com/office/officeart/2005/8/layout/hList2#1"/>
    <dgm:cxn modelId="{09947233-90EC-48F5-8B31-5E4648D2D34D}" type="presParOf" srcId="{805B94F9-6A82-4869-99F1-2EB81892BDE9}" destId="{1B3E7401-7591-49D8-A06E-59131A26AB27}" srcOrd="1" destOrd="0" presId="urn:microsoft.com/office/officeart/2005/8/layout/hList2#1"/>
    <dgm:cxn modelId="{2D14CC0D-4970-45D9-86EF-0CF7853AD3AC}" type="presParOf" srcId="{805B94F9-6A82-4869-99F1-2EB81892BDE9}" destId="{D68F2B2B-0E45-4AFD-A56B-C455995FE5F9}" srcOrd="2" destOrd="0" presId="urn:microsoft.com/office/officeart/2005/8/layout/hList2#1"/>
    <dgm:cxn modelId="{391B7FC4-A2E1-404D-B34A-576163CE25B9}" type="presParOf" srcId="{DAFEA407-5E81-4193-B6B9-E5741C76833B}" destId="{1E52350E-41D7-4174-AC03-BAA2F7F0A559}" srcOrd="1" destOrd="0" presId="urn:microsoft.com/office/officeart/2005/8/layout/hList2#1"/>
    <dgm:cxn modelId="{455E907A-9846-4B2F-8056-93E134B26466}" type="presParOf" srcId="{DAFEA407-5E81-4193-B6B9-E5741C76833B}" destId="{D73F36E8-5481-4C31-910B-F7A3D2F382CC}" srcOrd="2" destOrd="0" presId="urn:microsoft.com/office/officeart/2005/8/layout/hList2#1"/>
    <dgm:cxn modelId="{C5F9D182-BE8B-474D-8B83-FF9C2820799E}" type="presParOf" srcId="{D73F36E8-5481-4C31-910B-F7A3D2F382CC}" destId="{E74A18BE-1F00-4BE3-BEBA-CF4CB9662801}" srcOrd="0" destOrd="0" presId="urn:microsoft.com/office/officeart/2005/8/layout/hList2#1"/>
    <dgm:cxn modelId="{319E0C4D-DF1D-4817-AD4F-807242BF772A}" type="presParOf" srcId="{D73F36E8-5481-4C31-910B-F7A3D2F382CC}" destId="{97C7A9F1-0927-470C-BA08-1F34A93066A0}" srcOrd="1" destOrd="0" presId="urn:microsoft.com/office/officeart/2005/8/layout/hList2#1"/>
    <dgm:cxn modelId="{4EEF62A2-A346-40A4-9BE1-C097349D3E8D}" type="presParOf" srcId="{D73F36E8-5481-4C31-910B-F7A3D2F382CC}" destId="{FAD7BA64-A5E2-45C1-BA7A-3B12BDECBFFA}" srcOrd="2" destOrd="0" presId="urn:microsoft.com/office/officeart/2005/8/layout/hList2#1"/>
    <dgm:cxn modelId="{17179CB9-8D60-49C4-8C75-BDB81085A6E5}" type="presParOf" srcId="{DAFEA407-5E81-4193-B6B9-E5741C76833B}" destId="{6DBED70C-2570-43A6-8C01-EF215C2BA1A4}" srcOrd="3" destOrd="0" presId="urn:microsoft.com/office/officeart/2005/8/layout/hList2#1"/>
    <dgm:cxn modelId="{67379CC2-55AF-4235-B906-028100038574}" type="presParOf" srcId="{DAFEA407-5E81-4193-B6B9-E5741C76833B}" destId="{FBF0D0B2-A8FF-47C8-B4DB-E846694B1399}" srcOrd="4" destOrd="0" presId="urn:microsoft.com/office/officeart/2005/8/layout/hList2#1"/>
    <dgm:cxn modelId="{77CDB91B-C80A-4993-8271-62E35F725F1B}" type="presParOf" srcId="{FBF0D0B2-A8FF-47C8-B4DB-E846694B1399}" destId="{5DF6234D-9589-4986-8408-926BBE6543CC}" srcOrd="0" destOrd="0" presId="urn:microsoft.com/office/officeart/2005/8/layout/hList2#1"/>
    <dgm:cxn modelId="{7569A306-BC1B-4DE2-92DF-59B2FEF8931F}" type="presParOf" srcId="{FBF0D0B2-A8FF-47C8-B4DB-E846694B1399}" destId="{3777EFD2-0A91-48BA-B549-D830A2F77AC9}" srcOrd="1" destOrd="0" presId="urn:microsoft.com/office/officeart/2005/8/layout/hList2#1"/>
    <dgm:cxn modelId="{F31A90E6-B3AB-4B4A-831D-E236B51DD795}" type="presParOf" srcId="{FBF0D0B2-A8FF-47C8-B4DB-E846694B1399}" destId="{297D1494-D65B-4ACD-B692-1C390D62398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F2B2B-0E45-4AFD-A56B-C455995FE5F9}">
      <dsp:nvSpPr>
        <dsp:cNvPr id="0" name=""/>
        <dsp:cNvSpPr/>
      </dsp:nvSpPr>
      <dsp:spPr>
        <a:xfrm rot="16200000">
          <a:off x="-1867795" y="2585332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Задачи</a:t>
          </a:r>
          <a:endParaRPr lang="ru-RU" sz="2800" kern="1200" dirty="0"/>
        </a:p>
      </dsp:txBody>
      <dsp:txXfrm>
        <a:off x="-1867795" y="2585332"/>
        <a:ext cx="4226560" cy="392277"/>
      </dsp:txXfrm>
    </dsp:sp>
    <dsp:sp modelId="{1B3E7401-7591-49D8-A06E-59131A26AB27}">
      <dsp:nvSpPr>
        <dsp:cNvPr id="0" name=""/>
        <dsp:cNvSpPr/>
      </dsp:nvSpPr>
      <dsp:spPr>
        <a:xfrm>
          <a:off x="441623" y="668191"/>
          <a:ext cx="1953958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596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Реализации двигательной активности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294599"/>
              </a:solidFill>
            </a:rPr>
            <a:t>Формирование потребности в здоровом образе жизни</a:t>
          </a:r>
          <a:endParaRPr lang="ru-RU" sz="1400" b="1" kern="1200" dirty="0">
            <a:solidFill>
              <a:srgbClr val="294599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Организация содержательного досуга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294599"/>
              </a:solidFill>
            </a:rPr>
            <a:t>Расширение возможностей активного отдыха</a:t>
          </a:r>
          <a:endParaRPr lang="ru-RU" sz="1400" b="1" kern="1200" dirty="0">
            <a:solidFill>
              <a:srgbClr val="294599"/>
            </a:solidFill>
          </a:endParaRPr>
        </a:p>
      </dsp:txBody>
      <dsp:txXfrm>
        <a:off x="441623" y="668191"/>
        <a:ext cx="1953958" cy="4226560"/>
      </dsp:txXfrm>
    </dsp:sp>
    <dsp:sp modelId="{E6E04C7A-A14E-4B40-AFDA-26B51A4536EF}">
      <dsp:nvSpPr>
        <dsp:cNvPr id="0" name=""/>
        <dsp:cNvSpPr/>
      </dsp:nvSpPr>
      <dsp:spPr>
        <a:xfrm>
          <a:off x="2521369" y="4907966"/>
          <a:ext cx="46539" cy="46539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7BA64-A5E2-45C1-BA7A-3B12BDECBFFA}">
      <dsp:nvSpPr>
        <dsp:cNvPr id="0" name=""/>
        <dsp:cNvSpPr/>
      </dsp:nvSpPr>
      <dsp:spPr>
        <a:xfrm rot="16200000">
          <a:off x="973740" y="2589855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Задачи</a:t>
          </a:r>
          <a:endParaRPr lang="ru-RU" sz="2800" kern="1200" dirty="0"/>
        </a:p>
      </dsp:txBody>
      <dsp:txXfrm>
        <a:off x="973740" y="2589855"/>
        <a:ext cx="4226560" cy="392277"/>
      </dsp:txXfrm>
    </dsp:sp>
    <dsp:sp modelId="{97C7A9F1-0927-470C-BA08-1F34A93066A0}">
      <dsp:nvSpPr>
        <dsp:cNvPr id="0" name=""/>
        <dsp:cNvSpPr/>
      </dsp:nvSpPr>
      <dsp:spPr>
        <a:xfrm>
          <a:off x="3283159" y="672714"/>
          <a:ext cx="1953958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596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Передача знаний и формирование  полезных навыков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294599"/>
              </a:solidFill>
            </a:rPr>
            <a:t>Подготовка инструкторов  ЗОЖ  и волонтеров</a:t>
          </a:r>
          <a:endParaRPr lang="ru-RU" sz="1400" b="1" kern="1200" dirty="0">
            <a:solidFill>
              <a:srgbClr val="294599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Организация системной работы с населением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294599"/>
              </a:solidFill>
            </a:rPr>
            <a:t>Создание Аллеи спортивной славы </a:t>
          </a:r>
          <a:r>
            <a:rPr lang="ru-RU" sz="1400" b="1" kern="1200" dirty="0" err="1" smtClean="0">
              <a:solidFill>
                <a:srgbClr val="294599"/>
              </a:solidFill>
            </a:rPr>
            <a:t>Росатом</a:t>
          </a:r>
          <a:r>
            <a:rPr lang="ru-RU" sz="1400" b="1" kern="1200" dirty="0" smtClean="0">
              <a:solidFill>
                <a:srgbClr val="294599"/>
              </a:solidFill>
            </a:rPr>
            <a:t> – Лесной</a:t>
          </a:r>
          <a:r>
            <a:rPr lang="ru-RU" sz="1400" kern="1200" dirty="0" smtClean="0"/>
            <a:t>.</a:t>
          </a:r>
          <a:endParaRPr lang="ru-RU" sz="1400" b="1" kern="1200" dirty="0"/>
        </a:p>
      </dsp:txBody>
      <dsp:txXfrm>
        <a:off x="3283159" y="672714"/>
        <a:ext cx="1953958" cy="4226560"/>
      </dsp:txXfrm>
    </dsp:sp>
    <dsp:sp modelId="{E74A18BE-1F00-4BE3-BEBA-CF4CB9662801}">
      <dsp:nvSpPr>
        <dsp:cNvPr id="0" name=""/>
        <dsp:cNvSpPr/>
      </dsp:nvSpPr>
      <dsp:spPr>
        <a:xfrm flipV="1">
          <a:off x="3207018" y="4580720"/>
          <a:ext cx="46163" cy="55585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D1494-D65B-4ACD-B692-1C390D623985}">
      <dsp:nvSpPr>
        <dsp:cNvPr id="0" name=""/>
        <dsp:cNvSpPr/>
      </dsp:nvSpPr>
      <dsp:spPr>
        <a:xfrm rot="16200000">
          <a:off x="3815276" y="2584924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Задачи</a:t>
          </a:r>
          <a:endParaRPr lang="ru-RU" sz="2800" kern="1200" dirty="0"/>
        </a:p>
      </dsp:txBody>
      <dsp:txXfrm>
        <a:off x="3815276" y="2584924"/>
        <a:ext cx="4226560" cy="392277"/>
      </dsp:txXfrm>
    </dsp:sp>
    <dsp:sp modelId="{3777EFD2-0A91-48BA-B549-D830A2F77AC9}">
      <dsp:nvSpPr>
        <dsp:cNvPr id="0" name=""/>
        <dsp:cNvSpPr/>
      </dsp:nvSpPr>
      <dsp:spPr>
        <a:xfrm>
          <a:off x="6124695" y="667783"/>
          <a:ext cx="1953958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596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294599"/>
              </a:solidFill>
            </a:rPr>
            <a:t>Открытие маршрутов здоровья</a:t>
          </a:r>
          <a:endParaRPr lang="ru-RU" sz="1400" b="1" kern="1200" dirty="0">
            <a:solidFill>
              <a:srgbClr val="294599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Организация и проведение </a:t>
          </a:r>
          <a:r>
            <a:rPr lang="ru-RU" sz="1400" b="1" kern="1200" dirty="0" err="1" smtClean="0"/>
            <a:t>физкультурно</a:t>
          </a:r>
          <a:r>
            <a:rPr lang="ru-RU" sz="1400" b="1" kern="1200" dirty="0" smtClean="0"/>
            <a:t> – массовых  мероприятий и соревнований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294599"/>
              </a:solidFill>
            </a:rPr>
            <a:t>Подготовка  информационного контента </a:t>
          </a:r>
          <a:endParaRPr lang="ru-RU" sz="1400" b="1" kern="1200" dirty="0">
            <a:solidFill>
              <a:srgbClr val="294599"/>
            </a:solidFill>
          </a:endParaRPr>
        </a:p>
      </dsp:txBody>
      <dsp:txXfrm>
        <a:off x="6124695" y="667783"/>
        <a:ext cx="1953958" cy="4226560"/>
      </dsp:txXfrm>
    </dsp:sp>
    <dsp:sp modelId="{5DF6234D-9589-4986-8408-926BBE6543CC}">
      <dsp:nvSpPr>
        <dsp:cNvPr id="0" name=""/>
        <dsp:cNvSpPr/>
      </dsp:nvSpPr>
      <dsp:spPr>
        <a:xfrm flipH="1" flipV="1">
          <a:off x="6016772" y="4517234"/>
          <a:ext cx="45723" cy="45723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3D72-6A5E-470A-938E-BDB864DEDAB1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5A8C8-54F3-4C6E-ACB2-023B094865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1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B97E-68C3-44AB-B81E-AF5D91874772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27B4-1667-4D49-9D12-D497310856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67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126E-F3E1-4BCD-BEB3-4BA02BFC5EAD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75A7F-52F9-49E0-871E-8214813EBF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55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BD98-7CF3-4A37-BE17-94FD78A93DB3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B7131-2A0E-4521-96B2-4E9C2E974B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991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C1A3-C296-4C1C-A686-69D901A1741A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B512D-7766-4553-BE7A-3BBE4AF1D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163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D056-C169-4A87-8C60-CF0A1B19A5E3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FE4EF-3FED-4E91-809F-9995B74C20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42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B0C8-6014-43A0-AFF6-928FF5B2D843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7190F-9071-43CE-8EA7-B8292B1927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84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715CE-E9B2-4051-80E7-D13CCA441FFB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D6C76-D1A7-42F3-95EE-3BB0CC313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0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32C4-BD7A-4A11-9745-D8DC9EBF7FFC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C5873-A793-458F-884A-88DD289C13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88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4E54-C27B-4123-B603-143B41B1B47D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D4B82-928B-408D-B9E7-BB0E001FA8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9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A565-3166-4976-8053-07402BCD0666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D7396-CA88-4748-B564-888DC4323B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0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8C7AFF-EA26-418F-80A0-C542DC03D102}" type="datetimeFigureOut">
              <a:rPr lang="ru-RU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7C650DF2-AA7C-4ECF-B19A-1ABC0C96A76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30" r:id="rId7"/>
    <p:sldLayoutId id="2147483726" r:id="rId8"/>
    <p:sldLayoutId id="2147483731" r:id="rId9"/>
    <p:sldLayoutId id="2147483727" r:id="rId10"/>
    <p:sldLayoutId id="21474837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622925" y="371475"/>
            <a:ext cx="6410325" cy="2055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</a:rPr>
              <a:t>Свердловская область,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</a:rPr>
              <a:t>городской округ</a:t>
            </a:r>
            <a: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</a:rPr>
              <a:t/>
            </a:r>
            <a:b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</a:rPr>
            </a:br>
            <a: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</a:rPr>
              <a:t> «Город Лесной»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0" y="3067050"/>
            <a:ext cx="7327900" cy="114935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2800" b="1" dirty="0" smtClean="0">
                <a:solidFill>
                  <a:srgbClr val="244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r>
              <a:rPr lang="ru-RU" sz="3600" b="1" dirty="0" smtClean="0">
                <a:solidFill>
                  <a:srgbClr val="244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6000" b="1" u="sng" dirty="0" smtClean="0">
                <a:solidFill>
                  <a:srgbClr val="294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Маршруты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6000" b="1" u="sng" dirty="0" smtClean="0">
                <a:solidFill>
                  <a:srgbClr val="294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здоровья</a:t>
            </a:r>
            <a:endParaRPr lang="ru-RU" sz="6000" b="1" u="sng" dirty="0">
              <a:solidFill>
                <a:srgbClr val="2447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69875"/>
            <a:ext cx="6556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911225"/>
            <a:ext cx="657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0"/>
          <a:stretch>
            <a:fillRect/>
          </a:stretch>
        </p:blipFill>
        <p:spPr bwMode="auto">
          <a:xfrm>
            <a:off x="560388" y="3543300"/>
            <a:ext cx="2260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130175" y="6027738"/>
            <a:ext cx="12061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Bahnschrift SemiCondensed" panose="020B0502040204020203" pitchFamily="34" charset="0"/>
              </a:rPr>
              <a:t>В целях содействия реализации  Национального проекта «Демография», </a:t>
            </a:r>
          </a:p>
          <a:p>
            <a:pPr eaLnBrk="1" hangingPunct="1"/>
            <a:r>
              <a:rPr lang="ru-RU" altLang="ru-RU" sz="1600" b="1">
                <a:latin typeface="Bahnschrift SemiCondensed" panose="020B0502040204020203" pitchFamily="34" charset="0"/>
              </a:rPr>
              <a:t>Федеральных проектов:              «Спорт- норма жизни»</a:t>
            </a:r>
          </a:p>
          <a:p>
            <a:pPr eaLnBrk="1" hangingPunct="1"/>
            <a:r>
              <a:rPr lang="ru-RU" altLang="ru-RU" sz="1600" b="1">
                <a:latin typeface="Bahnschrift SemiCondensed" panose="020B0502040204020203" pitchFamily="34" charset="0"/>
              </a:rPr>
              <a:t>                                                          «Укрепление общественного здоровья»</a:t>
            </a:r>
            <a:endParaRPr lang="ru-RU" altLang="ru-RU" b="1">
              <a:latin typeface="Bahnschrift Semi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2850" y="244475"/>
            <a:ext cx="8134350" cy="1531938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</a:rPr>
              <a:t>Цель: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Создание </a:t>
            </a:r>
            <a:r>
              <a:rPr lang="ru-RU" sz="2200" b="1" dirty="0">
                <a:solidFill>
                  <a:srgbClr val="C00000"/>
                </a:solidFill>
              </a:rPr>
              <a:t>пешеходных маршрутов различных уровней сложности в целях развития инфраструктуры и обеспечения условий для занятий физической культурой и ведения здорового образа жизни  различными группами населения городского округа «Город Лесной»</a:t>
            </a:r>
            <a:endParaRPr lang="ru-RU" sz="31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562417" y="10180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808038"/>
            <a:ext cx="32639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2811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0000"/>
                </a:solidFill>
                <a:latin typeface="Corbel" panose="020B0503020204020204" pitchFamily="34" charset="0"/>
              </a:rPr>
              <a:t>Целевые группы населения:</a:t>
            </a:r>
            <a:endParaRPr lang="ru-RU" altLang="ru-RU" sz="900" b="1">
              <a:solidFill>
                <a:srgbClr val="0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r>
              <a:rPr lang="ru-RU" altLang="ru-RU" sz="1200" b="1">
                <a:solidFill>
                  <a:schemeClr val="bg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Жители городского округа «Город  Лесной»: </a:t>
            </a:r>
            <a:r>
              <a:rPr lang="ru-RU" altLang="ru-RU" sz="1200" b="1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endParaRPr lang="ru-RU" altLang="ru-RU" sz="800" b="1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пенсионеры,</a:t>
            </a:r>
            <a:endParaRPr lang="ru-RU" altLang="ru-RU" sz="800" b="1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инвалиды и лица с ограниченными возможностями здоровья,</a:t>
            </a:r>
          </a:p>
          <a:p>
            <a:pPr>
              <a:buFontTx/>
              <a:buChar char="•"/>
            </a:pPr>
            <a:r>
              <a:rPr lang="ru-RU" altLang="ru-RU" sz="1200" b="1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воспитанники ДОУ,</a:t>
            </a:r>
            <a:endParaRPr lang="ru-RU" altLang="ru-RU" sz="800" b="1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учащиеся общеобразовательных учреждений, </a:t>
            </a:r>
            <a:endParaRPr lang="ru-RU" altLang="ru-RU" sz="800" b="1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студенты,</a:t>
            </a:r>
            <a:endParaRPr lang="ru-RU" altLang="ru-RU" sz="800" b="1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работающие</a:t>
            </a:r>
          </a:p>
          <a:p>
            <a:pPr>
              <a:buFontTx/>
              <a:buChar char="•"/>
            </a:pPr>
            <a:endParaRPr lang="ru-RU" altLang="ru-RU" sz="16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80975" y="3052763"/>
            <a:ext cx="30622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65125" algn="l"/>
                <a:tab pos="1620838" algn="l"/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65125" algn="l"/>
                <a:tab pos="1620838" algn="l"/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65125" algn="l"/>
                <a:tab pos="1620838" algn="l"/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65125" algn="l"/>
                <a:tab pos="1620838" algn="l"/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65125" algn="l"/>
                <a:tab pos="1620838" algn="l"/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620838" algn="l"/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620838" algn="l"/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620838" algn="l"/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620838" algn="l"/>
                <a:tab pos="260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Партнеры, при участии которых реализуется проект:</a:t>
            </a:r>
            <a:endParaRPr lang="ru-RU" altLang="ru-RU" sz="900" b="1">
              <a:latin typeface="Corbel" panose="020B0503020204020204" pitchFamily="34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endParaRPr lang="ru-RU" altLang="ru-RU" sz="800" b="1">
              <a:solidFill>
                <a:srgbClr val="294599"/>
              </a:solidFill>
              <a:latin typeface="Corbel" panose="020B0503020204020204" pitchFamily="34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rgbClr val="294599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Администрация городского округа «Город Лесной»,</a:t>
            </a:r>
            <a:endParaRPr lang="ru-RU" altLang="ru-RU" sz="800" b="1">
              <a:solidFill>
                <a:srgbClr val="294599"/>
              </a:solidFill>
              <a:latin typeface="Corbel" panose="020B0503020204020204" pitchFamily="34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rgbClr val="294599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Liberation Serif" panose="02020603050405020304" pitchFamily="18" charset="0"/>
              </a:rPr>
              <a:t>ФГУП «Комбинат «Электрохимприбор»,</a:t>
            </a:r>
            <a:endParaRPr lang="ru-RU" altLang="ru-RU" sz="800" b="1">
              <a:solidFill>
                <a:srgbClr val="294599"/>
              </a:solidFill>
              <a:latin typeface="Corbel" panose="020B0503020204020204" pitchFamily="34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rgbClr val="294599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МКУ «Управление образования», </a:t>
            </a:r>
            <a:endParaRPr lang="ru-RU" altLang="ru-RU" sz="800" b="1">
              <a:solidFill>
                <a:srgbClr val="294599"/>
              </a:solidFill>
              <a:latin typeface="Corbel" panose="020B0503020204020204" pitchFamily="34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rgbClr val="294599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МКУ «Отдел культуры»,</a:t>
            </a:r>
            <a:endParaRPr lang="ru-RU" altLang="ru-RU" sz="800" b="1">
              <a:solidFill>
                <a:srgbClr val="294599"/>
              </a:solidFill>
              <a:latin typeface="Corbel" panose="020B0503020204020204" pitchFamily="34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rgbClr val="294599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МБУ «Спортивная школа»,</a:t>
            </a:r>
            <a:endParaRPr lang="ru-RU" altLang="ru-RU" sz="800" b="1">
              <a:solidFill>
                <a:srgbClr val="294599"/>
              </a:solidFill>
              <a:latin typeface="Corbel" panose="020B0503020204020204" pitchFamily="34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rgbClr val="294599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Общественные организации и волонтерские объединения городского округа «Город Лесной»,</a:t>
            </a:r>
          </a:p>
          <a:p>
            <a:pPr>
              <a:buFontTx/>
              <a:buChar char="•"/>
            </a:pPr>
            <a:r>
              <a:rPr lang="ru-RU" altLang="ru-RU" sz="1200" b="1">
                <a:solidFill>
                  <a:srgbClr val="294599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Liberation Serif" panose="02020603050405020304" pitchFamily="18" charset="0"/>
              </a:rPr>
              <a:t> ФГБУЗ ЦМСЧ-91 ФМБА России,</a:t>
            </a:r>
            <a:endParaRPr lang="ru-RU" altLang="ru-RU" sz="800" b="1">
              <a:solidFill>
                <a:srgbClr val="294599"/>
              </a:solidFill>
              <a:latin typeface="Corbel" panose="020B0503020204020204" pitchFamily="34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200" b="1">
                <a:solidFill>
                  <a:srgbClr val="294599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АНО ««Центр правовой и социальной поддержки населения городского округа «Город Лесной».</a:t>
            </a:r>
            <a:endParaRPr lang="ru-RU" altLang="ru-RU" sz="1600" b="1">
              <a:solidFill>
                <a:srgbClr val="294599"/>
              </a:solidFill>
              <a:latin typeface="Corbel" panose="020B0503020204020204" pitchFamily="34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-63500"/>
            <a:ext cx="12192000" cy="954088"/>
          </a:xfrm>
          <a:solidFill>
            <a:srgbClr val="00B0F0">
              <a:alpha val="73000"/>
            </a:srgb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Категории сложности маршрутов: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5100" y="1009650"/>
            <a:ext cx="68611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22F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+mn-cs"/>
              </a:rPr>
              <a:t>Оздоровительный</a:t>
            </a:r>
            <a:r>
              <a:rPr lang="ru-RU" sz="2000" b="1" dirty="0">
                <a:solidFill>
                  <a:srgbClr val="22F458"/>
                </a:solidFill>
                <a:latin typeface="Bahnschrift SemiLight SemiConde" panose="020B0502040204020203" pitchFamily="34" charset="0"/>
                <a:cs typeface="+mn-cs"/>
              </a:rPr>
              <a:t> </a:t>
            </a:r>
            <a:r>
              <a:rPr lang="ru-RU" sz="2000" dirty="0">
                <a:latin typeface="Bahnschrift SemiLight SemiConde" panose="020B0502040204020203" pitchFamily="34" charset="0"/>
                <a:cs typeface="+mn-cs"/>
              </a:rPr>
              <a:t>( зеленый) маршрут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ahnschrift SemiLight SemiConde" panose="020B0502040204020203" pitchFamily="34" charset="0"/>
                <a:cs typeface="+mn-cs"/>
              </a:rPr>
              <a:t>1500 метров , 1 категория сложности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+mn-cs"/>
              </a:rPr>
              <a:t>Спортивный</a:t>
            </a:r>
            <a:r>
              <a:rPr lang="ru-RU" sz="2000" b="1" dirty="0">
                <a:latin typeface="Bahnschrift SemiLight SemiConde" panose="020B0502040204020203" pitchFamily="34" charset="0"/>
                <a:cs typeface="+mn-cs"/>
              </a:rPr>
              <a:t> </a:t>
            </a:r>
            <a:r>
              <a:rPr lang="ru-RU" sz="2000" dirty="0">
                <a:latin typeface="Bahnschrift SemiLight SemiConde" panose="020B0502040204020203" pitchFamily="34" charset="0"/>
                <a:cs typeface="+mn-cs"/>
              </a:rPr>
              <a:t>( красный) маршрут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ahnschrift SemiLight SemiConde" panose="020B0502040204020203" pitchFamily="34" charset="0"/>
                <a:cs typeface="+mn-cs"/>
              </a:rPr>
              <a:t> 2500 метров, 2 категория сложности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+mn-cs"/>
              </a:rPr>
              <a:t>«Атомный»</a:t>
            </a:r>
            <a:r>
              <a:rPr lang="ru-RU" sz="2000" dirty="0">
                <a:solidFill>
                  <a:srgbClr val="00B0F0"/>
                </a:solidFill>
                <a:latin typeface="Bahnschrift SemiLight SemiConde" panose="020B0502040204020203" pitchFamily="34" charset="0"/>
                <a:cs typeface="+mn-cs"/>
              </a:rPr>
              <a:t> </a:t>
            </a:r>
            <a:r>
              <a:rPr lang="ru-RU" sz="2000" dirty="0">
                <a:latin typeface="Bahnschrift SemiLight SemiConde" panose="020B0502040204020203" pitchFamily="34" charset="0"/>
                <a:cs typeface="+mn-cs"/>
              </a:rPr>
              <a:t>(синий) маршрут-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ahnschrift SemiLight SemiConde" panose="020B0502040204020203" pitchFamily="34" charset="0"/>
                <a:cs typeface="+mn-cs"/>
              </a:rPr>
              <a:t>7000 метров, 1 категория сложности</a:t>
            </a:r>
          </a:p>
        </p:txBody>
      </p:sp>
      <p:pic>
        <p:nvPicPr>
          <p:cNvPr id="717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7426" r="45087" b="9726"/>
          <a:stretch>
            <a:fillRect/>
          </a:stretch>
        </p:blipFill>
        <p:spPr bwMode="auto">
          <a:xfrm>
            <a:off x="7254875" y="895350"/>
            <a:ext cx="49371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0650" y="4040188"/>
            <a:ext cx="7077075" cy="250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ahnschrift SemiBold SemiConden" panose="020B0502040204020203" pitchFamily="34" charset="0"/>
                <a:cs typeface="+mn-cs"/>
              </a:rPr>
              <a:t>Оснащенность маршрутов: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050" dirty="0">
              <a:latin typeface="Bahnschrift SemiBold SemiConden" panose="020B0502040204020203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Bahnschrift SemiBold SemiConden" panose="020B0502040204020203" pitchFamily="34" charset="0"/>
                <a:cs typeface="+mn-cs"/>
              </a:rPr>
              <a:t>Навигация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Bahnschrift SemiBold SemiConden" panose="020B0502040204020203" pitchFamily="34" charset="0"/>
                <a:cs typeface="+mn-cs"/>
              </a:rPr>
              <a:t>Освещенность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Bahnschrift SemiBold SemiConden" panose="020B0502040204020203" pitchFamily="34" charset="0"/>
                <a:cs typeface="+mn-cs"/>
              </a:rPr>
              <a:t>Спортивные площадки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Bahnschrift SemiBold SemiConden" panose="020B0502040204020203" pitchFamily="34" charset="0"/>
                <a:cs typeface="+mn-cs"/>
              </a:rPr>
              <a:t>Пункт здоровья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Bahnschrift SemiBold SemiConden" panose="020B0502040204020203" pitchFamily="34" charset="0"/>
                <a:cs typeface="+mn-cs"/>
              </a:rPr>
              <a:t>Места отдыха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Bahnschrift SemiBold SemiConden" panose="020B0502040204020203" pitchFamily="34" charset="0"/>
                <a:cs typeface="+mn-cs"/>
              </a:rPr>
              <a:t>Достопримечательности</a:t>
            </a:r>
            <a:endParaRPr lang="ru-RU" sz="2000" dirty="0">
              <a:latin typeface="Bahnschrift SemiBold SemiConden" panose="020B0502040204020203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588" y="3082925"/>
            <a:ext cx="63896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+mn-cs"/>
              </a:rPr>
              <a:t>Каждый участник может выбрать для себя оптимальную физическую нагрузку</a:t>
            </a:r>
            <a:endParaRPr lang="ru-RU" dirty="0">
              <a:solidFill>
                <a:srgbClr val="000000"/>
              </a:solidFill>
              <a:latin typeface="Bahnschrift SemiLight SemiConde" panose="020B0502040204020203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97" y="265814"/>
            <a:ext cx="3412951" cy="38010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softEdge rad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Маршрут 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2F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Оздоровительный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( 1 категории сложности)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+mn-cs"/>
              </a:rPr>
              <a:t>Протяженность 1500 метров  3000 шагов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+mn-cs"/>
              </a:rPr>
              <a:t>Среднее время прохождения 20 минут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+mn-cs"/>
              </a:rPr>
              <a:t>Расположен в парковой зоне города.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+mn-cs"/>
              </a:rPr>
              <a:t>   Предназначен для пеших прогулок и    скандинавской ходьбы.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+mn-lt"/>
              <a:cs typeface="+mn-cs"/>
            </a:endParaRPr>
          </a:p>
        </p:txBody>
      </p:sp>
      <p:pic>
        <p:nvPicPr>
          <p:cNvPr id="8197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576263"/>
            <a:ext cx="7734300" cy="5697537"/>
          </a:xfrm>
        </p:spPr>
      </p:pic>
      <p:pic>
        <p:nvPicPr>
          <p:cNvPr id="819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6410325" y="5106988"/>
            <a:ext cx="2317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6997700" y="2476500"/>
            <a:ext cx="254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5359400" y="1849438"/>
            <a:ext cx="254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11739563" y="3803650"/>
            <a:ext cx="2540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5353050" y="3940175"/>
            <a:ext cx="254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7939088" y="4691063"/>
            <a:ext cx="2317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8372475" y="4691063"/>
            <a:ext cx="2317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10239375" y="5329238"/>
            <a:ext cx="2317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11231563" y="3457575"/>
            <a:ext cx="2317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5659438" y="2228850"/>
            <a:ext cx="2333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9895" r="52484" b="83820"/>
          <a:stretch>
            <a:fillRect/>
          </a:stretch>
        </p:blipFill>
        <p:spPr bwMode="auto">
          <a:xfrm>
            <a:off x="9172575" y="5724525"/>
            <a:ext cx="2397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355600" y="4368800"/>
            <a:ext cx="3492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355600" y="4903788"/>
            <a:ext cx="349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9895" r="52484" b="83820"/>
          <a:stretch>
            <a:fillRect/>
          </a:stretch>
        </p:blipFill>
        <p:spPr bwMode="auto">
          <a:xfrm>
            <a:off x="361950" y="5373688"/>
            <a:ext cx="3429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>
          <a:xfrm>
            <a:off x="4610100" y="1212850"/>
            <a:ext cx="173038" cy="182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9250" y="3897313"/>
            <a:ext cx="301625" cy="265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704850" y="3868738"/>
            <a:ext cx="170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Старт/финиш</a:t>
            </a:r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704850" y="4321175"/>
            <a:ext cx="3022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Место для физических упражнений/спортивная площадка</a:t>
            </a:r>
          </a:p>
        </p:txBody>
      </p:sp>
      <p:sp>
        <p:nvSpPr>
          <p:cNvPr id="8216" name="TextBox 24"/>
          <p:cNvSpPr txBox="1">
            <a:spLocks noChangeArrowheads="1"/>
          </p:cNvSpPr>
          <p:nvPr/>
        </p:nvSpPr>
        <p:spPr bwMode="auto">
          <a:xfrm>
            <a:off x="687388" y="4889500"/>
            <a:ext cx="2262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Место отдыха</a:t>
            </a:r>
          </a:p>
        </p:txBody>
      </p:sp>
      <p:sp>
        <p:nvSpPr>
          <p:cNvPr id="8217" name="TextBox 25"/>
          <p:cNvSpPr txBox="1">
            <a:spLocks noChangeArrowheads="1"/>
          </p:cNvSpPr>
          <p:nvPr/>
        </p:nvSpPr>
        <p:spPr bwMode="auto">
          <a:xfrm>
            <a:off x="687388" y="5373688"/>
            <a:ext cx="215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Средняя точка маршрута</a:t>
            </a:r>
          </a:p>
        </p:txBody>
      </p:sp>
      <p:pic>
        <p:nvPicPr>
          <p:cNvPr id="8218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4462463"/>
            <a:ext cx="622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4510088"/>
            <a:ext cx="91598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8699500" y="4060825"/>
            <a:ext cx="579438" cy="395288"/>
          </a:xfrm>
          <a:prstGeom prst="roundRect">
            <a:avLst/>
          </a:prstGeom>
          <a:solidFill>
            <a:srgbClr val="C2B1B0"/>
          </a:solidFill>
          <a:ln>
            <a:solidFill>
              <a:srgbClr val="C2B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21" name="TextBox 29"/>
          <p:cNvSpPr txBox="1">
            <a:spLocks noChangeArrowheads="1"/>
          </p:cNvSpPr>
          <p:nvPr/>
        </p:nvSpPr>
        <p:spPr bwMode="auto">
          <a:xfrm>
            <a:off x="8218488" y="1212850"/>
            <a:ext cx="528637" cy="153988"/>
          </a:xfrm>
          <a:prstGeom prst="rect">
            <a:avLst/>
          </a:prstGeom>
          <a:solidFill>
            <a:srgbClr val="C2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">
                <a:latin typeface="Bahnschrift SemiBold SemiConden" panose="020B0502040204020203" pitchFamily="34" charset="0"/>
              </a:rPr>
              <a:t>Обелиск победы</a:t>
            </a:r>
          </a:p>
        </p:txBody>
      </p:sp>
      <p:sp>
        <p:nvSpPr>
          <p:cNvPr id="8222" name="TextBox 30"/>
          <p:cNvSpPr txBox="1">
            <a:spLocks noChangeArrowheads="1"/>
          </p:cNvSpPr>
          <p:nvPr/>
        </p:nvSpPr>
        <p:spPr bwMode="auto">
          <a:xfrm>
            <a:off x="6859588" y="2787650"/>
            <a:ext cx="530225" cy="153988"/>
          </a:xfrm>
          <a:prstGeom prst="rect">
            <a:avLst/>
          </a:prstGeom>
          <a:solidFill>
            <a:srgbClr val="C2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">
                <a:latin typeface="Bahnschrift SemiBold SemiConden" panose="020B0502040204020203" pitchFamily="34" charset="0"/>
              </a:rPr>
              <a:t>Стадион Труд</a:t>
            </a:r>
          </a:p>
        </p:txBody>
      </p:sp>
      <p:pic>
        <p:nvPicPr>
          <p:cNvPr id="82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4603750"/>
            <a:ext cx="2819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Рисунок 33" descr="Пешие прогулки снижают тяжесть инсульта, - ученые. Капита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33020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325" y="85725"/>
            <a:ext cx="3821113" cy="132873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Маршрут №2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категории  сложности)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1409250"/>
            <a:ext cx="3466214" cy="2386574"/>
          </a:xfrm>
          <a:solidFill>
            <a:schemeClr val="accent1">
              <a:lumMod val="60000"/>
              <a:lumOff val="40000"/>
            </a:schemeClr>
          </a:solidFill>
          <a:ln>
            <a:miter lim="800000"/>
            <a:headEnd/>
            <a:tailEnd/>
          </a:ln>
          <a:effectLst>
            <a:softEdge rad="0"/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Протяженность маршрута 2500 метров 5000 шагов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Среднее время прохождения 30 минут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Расположен в парковой зоне города.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Предназначен для занятий скандинавской ходьбой, бегом и кроссом по пересеченной местности.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67" t="1" r="-109" b="1"/>
          <a:stretch/>
        </p:blipFill>
        <p:spPr>
          <a:xfrm>
            <a:off x="3521075" y="1704975"/>
            <a:ext cx="7886700" cy="4251325"/>
          </a:xfrm>
        </p:spPr>
      </p:pic>
      <p:pic>
        <p:nvPicPr>
          <p:cNvPr id="9223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280988" y="450850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314325" y="5180013"/>
            <a:ext cx="347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9895" r="52484" b="83820"/>
          <a:stretch>
            <a:fillRect/>
          </a:stretch>
        </p:blipFill>
        <p:spPr bwMode="auto">
          <a:xfrm>
            <a:off x="319088" y="5672138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349250" y="3897313"/>
            <a:ext cx="301625" cy="265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7" name="TextBox 17"/>
          <p:cNvSpPr txBox="1">
            <a:spLocks noChangeArrowheads="1"/>
          </p:cNvSpPr>
          <p:nvPr/>
        </p:nvSpPr>
        <p:spPr bwMode="auto">
          <a:xfrm>
            <a:off x="704850" y="3868738"/>
            <a:ext cx="170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Старт/финиш</a:t>
            </a:r>
          </a:p>
        </p:txBody>
      </p:sp>
      <p:sp>
        <p:nvSpPr>
          <p:cNvPr id="9228" name="TextBox 18"/>
          <p:cNvSpPr txBox="1">
            <a:spLocks noChangeArrowheads="1"/>
          </p:cNvSpPr>
          <p:nvPr/>
        </p:nvSpPr>
        <p:spPr bwMode="auto">
          <a:xfrm>
            <a:off x="804863" y="5187950"/>
            <a:ext cx="2262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Место отдыха</a:t>
            </a:r>
          </a:p>
        </p:txBody>
      </p:sp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782638" y="5629275"/>
            <a:ext cx="2157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Средняя точка маршрута</a:t>
            </a:r>
          </a:p>
        </p:txBody>
      </p:sp>
      <p:sp>
        <p:nvSpPr>
          <p:cNvPr id="9230" name="TextBox 20"/>
          <p:cNvSpPr txBox="1">
            <a:spLocks noChangeArrowheads="1"/>
          </p:cNvSpPr>
          <p:nvPr/>
        </p:nvSpPr>
        <p:spPr bwMode="auto">
          <a:xfrm>
            <a:off x="704850" y="4321175"/>
            <a:ext cx="3022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Место для физических упражнений/спортивная площадка</a:t>
            </a:r>
          </a:p>
        </p:txBody>
      </p:sp>
      <p:sp>
        <p:nvSpPr>
          <p:cNvPr id="22" name="Овал 21"/>
          <p:cNvSpPr/>
          <p:nvPr/>
        </p:nvSpPr>
        <p:spPr>
          <a:xfrm>
            <a:off x="3484563" y="1755775"/>
            <a:ext cx="303212" cy="2651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32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4219575" y="2532063"/>
            <a:ext cx="26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5332413" y="2784475"/>
            <a:ext cx="2682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4083050" y="4041775"/>
            <a:ext cx="266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9136063" y="4241800"/>
            <a:ext cx="2682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4918075" y="5043488"/>
            <a:ext cx="261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9404350" y="4716463"/>
            <a:ext cx="2635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9805988" y="3214688"/>
            <a:ext cx="2635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6162675" y="4729163"/>
            <a:ext cx="2635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6657975" y="4748213"/>
            <a:ext cx="2635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5070475" y="5195888"/>
            <a:ext cx="261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913563" y="4287838"/>
            <a:ext cx="434975" cy="293687"/>
          </a:xfrm>
          <a:prstGeom prst="roundRect">
            <a:avLst/>
          </a:prstGeom>
          <a:solidFill>
            <a:srgbClr val="C2B1B0"/>
          </a:solidFill>
          <a:ln>
            <a:solidFill>
              <a:srgbClr val="C2B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43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860550"/>
            <a:ext cx="1343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TextBox 37"/>
          <p:cNvSpPr txBox="1">
            <a:spLocks noChangeArrowheads="1"/>
          </p:cNvSpPr>
          <p:nvPr/>
        </p:nvSpPr>
        <p:spPr bwMode="auto">
          <a:xfrm>
            <a:off x="6364288" y="1905000"/>
            <a:ext cx="530225" cy="153988"/>
          </a:xfrm>
          <a:prstGeom prst="rect">
            <a:avLst/>
          </a:prstGeom>
          <a:solidFill>
            <a:srgbClr val="C2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">
                <a:latin typeface="Bahnschrift SemiBold SemiConden" panose="020B0502040204020203" pitchFamily="34" charset="0"/>
              </a:rPr>
              <a:t>Обелиск победы</a:t>
            </a:r>
          </a:p>
        </p:txBody>
      </p:sp>
      <p:pic>
        <p:nvPicPr>
          <p:cNvPr id="9245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603750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5554663"/>
            <a:ext cx="5191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2289175"/>
            <a:ext cx="44291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5" y="1958975"/>
            <a:ext cx="4222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9895" r="52484" b="83820"/>
          <a:stretch>
            <a:fillRect/>
          </a:stretch>
        </p:blipFill>
        <p:spPr bwMode="auto">
          <a:xfrm>
            <a:off x="10437813" y="2406650"/>
            <a:ext cx="1714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8677275" y="2762250"/>
            <a:ext cx="2635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0" cstate="print">
            <a:extLst/>
          </a:blip>
          <a:srcRect t="17502" r="15419"/>
          <a:stretch/>
        </p:blipFill>
        <p:spPr>
          <a:xfrm>
            <a:off x="9298844" y="5037359"/>
            <a:ext cx="2421665" cy="157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 cstate="print">
            <a:extLst/>
          </a:blip>
          <a:srcRect b="13796"/>
          <a:stretch/>
        </p:blipFill>
        <p:spPr>
          <a:xfrm>
            <a:off x="6286973" y="0"/>
            <a:ext cx="3212042" cy="155750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253" name="Picture 3" descr="P60603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3114675"/>
            <a:ext cx="10207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4" descr="P60603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1808163"/>
            <a:ext cx="619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4595813" y="1539875"/>
            <a:ext cx="44211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  <a:latin typeface="Corbel" panose="020B0503020204020204" pitchFamily="34" charset="0"/>
              </a:rPr>
              <a:t>Протяженность маршрута - 7000 метров 14000 шагов</a:t>
            </a:r>
          </a:p>
          <a:p>
            <a:pPr eaLnBrk="1" hangingPunct="1"/>
            <a:endParaRPr lang="ru-RU" altLang="ru-RU" sz="80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hangingPunct="1"/>
            <a:r>
              <a:rPr lang="ru-RU" altLang="ru-RU">
                <a:solidFill>
                  <a:schemeClr val="bg1"/>
                </a:solidFill>
                <a:latin typeface="Corbel" panose="020B0503020204020204" pitchFamily="34" charset="0"/>
              </a:rPr>
              <a:t>Маршрут расположен в черте города. Проходит по социально значимым городским объектам</a:t>
            </a:r>
          </a:p>
          <a:p>
            <a:pPr eaLnBrk="1" hangingPunct="1"/>
            <a:endParaRPr lang="ru-RU" altLang="ru-RU" sz="100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hangingPunct="1"/>
            <a:r>
              <a:rPr lang="ru-RU" altLang="ru-RU">
                <a:solidFill>
                  <a:schemeClr val="bg1"/>
                </a:solidFill>
                <a:latin typeface="Corbel" panose="020B0503020204020204" pitchFamily="34" charset="0"/>
              </a:rPr>
              <a:t>Маршрут предназначен для пеших и экскурсионных прогулок, скандинавской ходьбы. </a:t>
            </a:r>
            <a:endParaRPr lang="ru-RU" altLang="ru-RU">
              <a:latin typeface="Corbel" panose="020B0503020204020204" pitchFamily="34" charset="0"/>
            </a:endParaRPr>
          </a:p>
          <a:p>
            <a:pPr eaLnBrk="1" hangingPunct="1"/>
            <a:endParaRPr lang="ru-RU" altLang="ru-RU">
              <a:latin typeface="Corbel" panose="020B0503020204020204" pitchFamily="34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9372600" y="733425"/>
            <a:ext cx="2684463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294599"/>
                </a:solidFill>
                <a:latin typeface="Bahnschrift SemiBold SemiConden" panose="020B0502040204020203" pitchFamily="34" charset="0"/>
              </a:rPr>
              <a:t>Опорные точки маршрута:</a:t>
            </a:r>
          </a:p>
          <a:p>
            <a:pPr eaLnBrk="1" hangingPunct="1"/>
            <a:endParaRPr lang="ru-RU" altLang="ru-RU" sz="1400">
              <a:latin typeface="Corbel" panose="020B0503020204020204" pitchFamily="34" charset="0"/>
            </a:endParaRP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1. ТИ НИЯУ МИФИ, 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памятник Л.Арцимовичу 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2. Сквер имени Ю.А.Гагарина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3. Полипрофильный Техникум имени О. В. Терёшкина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4. Парк патриотического воспитания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5. Телебашня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6. Памятная доска Героя Советского Союза В.Н.Сиротина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7. Памятник Первостроителям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8. Приход «Неопалимая купина»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9. Сквер «Возрождение» 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10. Памятник ВДВ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11. Памятник Участникам локальных войн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12. Обелиск Победы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13. Памятник крейсеру «Варяг»</a:t>
            </a:r>
          </a:p>
          <a:p>
            <a:pPr eaLnBrk="1" hangingPunct="1"/>
            <a:r>
              <a:rPr lang="ru-RU" altLang="ru-RU" sz="1400">
                <a:latin typeface="Bahnschrift SemiCondensed" panose="020B0502040204020203" pitchFamily="34" charset="0"/>
              </a:rPr>
              <a:t>14. Памятный знак пограничным войскам</a:t>
            </a:r>
          </a:p>
        </p:txBody>
      </p:sp>
      <p:pic>
        <p:nvPicPr>
          <p:cNvPr id="1024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504825"/>
            <a:ext cx="42894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3688" y="138113"/>
            <a:ext cx="5273675" cy="14144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Маршрут №3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Атомный»</a:t>
            </a:r>
            <a:br>
              <a:rPr lang="ru-RU" sz="4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категория сложности)</a:t>
            </a:r>
            <a:endParaRPr lang="ru-RU" sz="5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4678363" y="4587875"/>
            <a:ext cx="3476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4699000" y="5164138"/>
            <a:ext cx="349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9895" r="52484" b="83820"/>
          <a:stretch>
            <a:fillRect/>
          </a:stretch>
        </p:blipFill>
        <p:spPr bwMode="auto">
          <a:xfrm>
            <a:off x="4694238" y="5646738"/>
            <a:ext cx="342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4703763" y="4129088"/>
            <a:ext cx="320675" cy="325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186363" y="4119563"/>
            <a:ext cx="1703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Старт/финиш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5157788" y="5203825"/>
            <a:ext cx="2262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Место отдыха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157788" y="5561013"/>
            <a:ext cx="2157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Средняя точка маршрута</a:t>
            </a: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5157788" y="4451350"/>
            <a:ext cx="302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Bahnschrift SemiBold SemiConden" panose="020B0502040204020203" pitchFamily="34" charset="0"/>
              </a:rPr>
              <a:t>Место для физических упражнений/спортивная площадка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744538" y="5472113"/>
            <a:ext cx="150812" cy="1460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55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1257300" y="5695950"/>
            <a:ext cx="160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2305050" y="5875338"/>
            <a:ext cx="160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963613" y="5819775"/>
            <a:ext cx="160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947738" y="5597525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40523" r="65436" b="54404"/>
          <a:stretch>
            <a:fillRect/>
          </a:stretch>
        </p:blipFill>
        <p:spPr bwMode="auto">
          <a:xfrm>
            <a:off x="1042988" y="4884738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1544638" y="3065463"/>
            <a:ext cx="1301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3663950" y="5472113"/>
            <a:ext cx="13017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1787525" y="673100"/>
            <a:ext cx="1301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1612900" y="5794375"/>
            <a:ext cx="1301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1108075" y="6329363"/>
            <a:ext cx="1301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2967038" y="2776538"/>
            <a:ext cx="1301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3541713" y="4071938"/>
            <a:ext cx="13017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1422400" y="3883025"/>
            <a:ext cx="1301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1414463" y="4395788"/>
            <a:ext cx="1301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895350" y="1801813"/>
            <a:ext cx="1301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4605" r="67015" b="60603"/>
          <a:stretch>
            <a:fillRect/>
          </a:stretch>
        </p:blipFill>
        <p:spPr bwMode="auto">
          <a:xfrm>
            <a:off x="2008188" y="1928813"/>
            <a:ext cx="13017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9895" r="52484" b="83820"/>
          <a:stretch>
            <a:fillRect/>
          </a:stretch>
        </p:blipFill>
        <p:spPr bwMode="auto">
          <a:xfrm>
            <a:off x="2171700" y="1928813"/>
            <a:ext cx="904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830512" cy="2235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latin typeface="Bahnschrift SemiCondensed" panose="020B0502040204020203" pitchFamily="34" charset="0"/>
              </a:rPr>
              <a:t>.</a:t>
            </a:r>
            <a:endParaRPr lang="ru-RU" sz="2000" dirty="0">
              <a:latin typeface="Bahnschrift SemiCondensed" panose="020B0502040204020203" pitchFamily="34" charset="0"/>
            </a:endParaRP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2200" y="233363"/>
            <a:ext cx="8148638" cy="5119687"/>
          </a:xfrm>
        </p:spPr>
      </p:pic>
      <p:pic>
        <p:nvPicPr>
          <p:cNvPr id="1126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2" r="66171"/>
          <a:stretch>
            <a:fillRect/>
          </a:stretch>
        </p:blipFill>
        <p:spPr bwMode="auto">
          <a:xfrm>
            <a:off x="3636963" y="2522538"/>
            <a:ext cx="271145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3775075" y="3498850"/>
            <a:ext cx="1743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latin typeface="Corbel" panose="020B0503020204020204" pitchFamily="34" charset="0"/>
              </a:rPr>
              <a:t>ТИ НИЯУ  МИФИ</a:t>
            </a:r>
          </a:p>
          <a:p>
            <a:pPr eaLnBrk="1" hangingPunct="1"/>
            <a:r>
              <a:rPr lang="ru-RU" altLang="ru-RU" sz="1400" b="1">
                <a:latin typeface="Corbel" panose="020B0503020204020204" pitchFamily="34" charset="0"/>
              </a:rPr>
              <a:t>Памятник Л.А.Арцимовичу</a:t>
            </a:r>
          </a:p>
        </p:txBody>
      </p:sp>
      <p:pic>
        <p:nvPicPr>
          <p:cNvPr id="11270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576638"/>
            <a:ext cx="6524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450" y="2860675"/>
            <a:ext cx="1014413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  №3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Преодолено</a:t>
            </a:r>
            <a:endParaRPr lang="ru-RU" sz="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  МЕТРОВ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ШАГОВ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rgbClr val="00B0F0"/>
              </a:solidFill>
              <a:latin typeface="+mn-lt"/>
              <a:cs typeface="+mn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944938" y="4379913"/>
            <a:ext cx="638175" cy="15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3930650" y="4616450"/>
            <a:ext cx="654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">
                <a:latin typeface="Corbel" panose="020B0503020204020204" pitchFamily="34" charset="0"/>
              </a:rPr>
              <a:t>800 метров</a:t>
            </a:r>
          </a:p>
        </p:txBody>
      </p:sp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4560888" y="4210050"/>
            <a:ext cx="1190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/>
              <a:t>СКВЕР                               ИМ. Ю.А.ГАГАРИНА</a:t>
            </a:r>
          </a:p>
        </p:txBody>
      </p:sp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5656263" y="5337175"/>
            <a:ext cx="61245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latin typeface="Bahnschrift SemiCondensed" panose="020B0502040204020203" pitchFamily="34" charset="0"/>
              </a:rPr>
              <a:t>На каждой остановочной точке планируется установка информационных табличек с указанием: </a:t>
            </a:r>
            <a:br>
              <a:rPr lang="ru-RU" altLang="ru-RU" sz="1400" b="1">
                <a:latin typeface="Bahnschrift SemiCondensed" panose="020B0502040204020203" pitchFamily="34" charset="0"/>
              </a:rPr>
            </a:br>
            <a:r>
              <a:rPr lang="ru-RU" altLang="ru-RU" sz="1400" b="1">
                <a:latin typeface="Bahnschrift SemiCondensed" panose="020B0502040204020203" pitchFamily="34" charset="0"/>
              </a:rPr>
              <a:t/>
            </a:r>
            <a:br>
              <a:rPr lang="ru-RU" altLang="ru-RU" sz="1400" b="1">
                <a:latin typeface="Bahnschrift SemiCondensed" panose="020B0502040204020203" pitchFamily="34" charset="0"/>
              </a:rPr>
            </a:br>
            <a:r>
              <a:rPr lang="ru-RU" altLang="ru-RU" sz="1400" b="1">
                <a:latin typeface="Bahnschrift SemiCondensed" panose="020B0502040204020203" pitchFamily="34" charset="0"/>
              </a:rPr>
              <a:t>1. Проделанного маршрута</a:t>
            </a:r>
            <a:br>
              <a:rPr lang="ru-RU" altLang="ru-RU" sz="1400" b="1">
                <a:latin typeface="Bahnschrift SemiCondensed" panose="020B0502040204020203" pitchFamily="34" charset="0"/>
              </a:rPr>
            </a:br>
            <a:r>
              <a:rPr lang="ru-RU" altLang="ru-RU" sz="1400" b="1">
                <a:latin typeface="Bahnschrift SemiCondensed" panose="020B0502040204020203" pitchFamily="34" charset="0"/>
              </a:rPr>
              <a:t>2. Наименование остановки</a:t>
            </a:r>
            <a:br>
              <a:rPr lang="ru-RU" altLang="ru-RU" sz="1400" b="1">
                <a:latin typeface="Bahnschrift SemiCondensed" panose="020B0502040204020203" pitchFamily="34" charset="0"/>
              </a:rPr>
            </a:br>
            <a:r>
              <a:rPr lang="ru-RU" altLang="ru-RU" sz="1400" b="1">
                <a:latin typeface="Bahnschrift SemiCondensed" panose="020B0502040204020203" pitchFamily="34" charset="0"/>
              </a:rPr>
              <a:t>3.Направление движения и расстояние до следующей точки</a:t>
            </a:r>
            <a:endParaRPr lang="ru-RU" altLang="ru-RU" sz="1400" b="1">
              <a:latin typeface="Corbel" panose="020B0503020204020204" pitchFamily="34" charset="0"/>
            </a:endParaRPr>
          </a:p>
        </p:txBody>
      </p:sp>
      <p:sp>
        <p:nvSpPr>
          <p:cNvPr id="11276" name="TextBox 18"/>
          <p:cNvSpPr txBox="1">
            <a:spLocks noChangeArrowheads="1"/>
          </p:cNvSpPr>
          <p:nvPr/>
        </p:nvSpPr>
        <p:spPr bwMode="auto">
          <a:xfrm>
            <a:off x="638175" y="1743075"/>
            <a:ext cx="244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orbel" panose="020B0503020204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0" y="828675"/>
          <a:ext cx="3351213" cy="4913313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1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208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952">
                <a:tc>
                  <a:txBody>
                    <a:bodyPr/>
                    <a:lstStyle/>
                    <a:p>
                      <a:pPr marL="1111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6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Количество подготовленных и обученных инструкторов ЗОЖ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10 чел.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75">
                <a:tc>
                  <a:txBody>
                    <a:bodyPr/>
                    <a:lstStyle/>
                    <a:p>
                      <a:pPr marL="1111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6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Количество проведенных мероприятий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 200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2">
                <a:tc>
                  <a:txBody>
                    <a:bodyPr/>
                    <a:lstStyle/>
                    <a:p>
                      <a:pPr marL="1111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6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Количество участников, вовлеченных в реализацию проекта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15 000 чел.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6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Доля населения, регулярно занимающаяся физической культурой и спортом к 2026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60%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6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Количество целевых групп населения, на поддержку и развитие которых направлен проект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6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Число партнеров по реализации проекта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952">
                <a:tc>
                  <a:txBody>
                    <a:bodyPr/>
                    <a:lstStyle/>
                    <a:p>
                      <a:pPr marL="1111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6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Количество  созданных маршрутов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  <a:cs typeface="Times New Roman" pitchFamily="18" charset="0"/>
                        </a:rPr>
                        <a:t>  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Смета расходов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33363" y="776288"/>
          <a:ext cx="5380037" cy="5819775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Описание мероприятий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проведения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Ответственный исполнитель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1.Подготовительный этап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Формирование команды проекта,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организация ее обучения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 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Андриевская Н.В., Петалов С.Г.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Выбор мест прохождения маршрутов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 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Мальцева Е.А.,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Попова И.Г.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Определение протяженности и продолжительности маршрутов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 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Мальцева Е.А.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Разработка схемы маршрутов, определение опорных точек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 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Андриевская Н.В.,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Мальцева Е.А.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Определение объема затрат, составление сметы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 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Гусейнова М.Б.,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Попова И.Г.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Размещение информационного и визуального контента проекта в социальных сетях, информирование населения о проекте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Апрель-май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Мальцев Е.В.,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Куткин А.В.,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Мальцева Е.А.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2.Основной этап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Приобретение оборудования и инвентаря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Апрель-май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Петалов С.Г.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Благоустройство территории по маршрутам здоровья, установка  оборудования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Апрель-май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Петалов С.Г.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Жеребцов А.В.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Формирование команды инструкторов ЗОЖ  их обучение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Апрель-май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Воронов Л.А.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Организация работы мобильного пункта здоровья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Май 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Васильев Н.С.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Организация работы оздоровительных групп населения 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Апрель-август 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Воронов Л.А.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Проведение массовых мероприятий для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различных целевых групп населения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Апрель-август 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Воронов Л.А.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95988" y="787400"/>
          <a:ext cx="5954712" cy="4054475"/>
        </p:xfrm>
        <a:graphic>
          <a:graphicData uri="http://schemas.openxmlformats.org/drawingml/2006/table">
            <a:tbl>
              <a:tblPr/>
              <a:tblGrid>
                <a:gridCol w="33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5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Описание мероприятий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проведения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Ответственный исполнитель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2.7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Организация тестирования по скандинавской ходьбе в рамках приема нормативов ВФСК ГТО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Апрель-август 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Гусейнова М.Б.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Проведение тренировочных мероприятий в рамках подготовки к соревнованиям и участие в соревнованиях различного уровня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Апрель-август 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Воронов Л.А.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2.9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Размещение анонсов, афиши, итогов проведения мероприятий в средствах массовой информации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Апрель-август 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Гусейнова М.Б.,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Евтушенко Л.В.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616F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6E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3.Заключительный этап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D6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3.1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Проведение мониторинга реализации проекта, подведение итогов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Андриевская Н.В.,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Петалов С.Г.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3.2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Проведение круглого стола по итогам реализации проекта, перспективам его дальнейшего развития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Андриевская Н.В., Петалов С.Г.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3.3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Поощрение активистов ЗОЖ и команды проекта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Андриевская Н.В., Петалов С.Г.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2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3.4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Публикации в средствах массовой информации об итогах реализации проекта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Гусейнова М.Б.,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Евтушенко Л.В.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429" name="Rectangle 1"/>
          <p:cNvSpPr>
            <a:spLocks noChangeArrowheads="1"/>
          </p:cNvSpPr>
          <p:nvPr/>
        </p:nvSpPr>
        <p:spPr bwMode="auto">
          <a:xfrm>
            <a:off x="212725" y="180975"/>
            <a:ext cx="117490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9619" tIns="47610" rIns="-58719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0000"/>
                </a:solidFill>
                <a:latin typeface="Liberation Serif" panose="02020603050405020304" pitchFamily="18" charset="0"/>
              </a:rPr>
              <a:t>План реализации проекта</a:t>
            </a:r>
            <a:endParaRPr lang="ru-RU" altLang="ru-RU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endParaRPr lang="ru-RU" alt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20075" y="6027738"/>
          <a:ext cx="2530475" cy="487362"/>
        </p:xfrm>
        <a:graphic>
          <a:graphicData uri="http://schemas.openxmlformats.org/drawingml/2006/table">
            <a:tbl>
              <a:tblPr/>
              <a:tblGrid>
                <a:gridCol w="253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8(34342) 4-24-83, 4-21-43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sdusshor-fakel@yandex.ru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438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5133975"/>
            <a:ext cx="15398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39" name="TextBox 10"/>
          <p:cNvSpPr txBox="1">
            <a:spLocks noChangeArrowheads="1"/>
          </p:cNvSpPr>
          <p:nvPr/>
        </p:nvSpPr>
        <p:spPr bwMode="auto">
          <a:xfrm>
            <a:off x="7910513" y="5518150"/>
            <a:ext cx="3732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orbel" panose="020B0503020204020204" pitchFamily="34" charset="0"/>
              </a:rPr>
              <a:t>Благодарим за сотрудничество!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1937</TotalTime>
  <Words>1015</Words>
  <Application>Microsoft Office PowerPoint</Application>
  <PresentationFormat>Широкоэкранный</PresentationFormat>
  <Paragraphs>265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Corbel</vt:lpstr>
      <vt:lpstr>Wingdings 2</vt:lpstr>
      <vt:lpstr>Calibri</vt:lpstr>
      <vt:lpstr>Bahnschrift SemiLight SemiConde</vt:lpstr>
      <vt:lpstr>Bahnschrift SemiCondensed</vt:lpstr>
      <vt:lpstr>Times New Roman</vt:lpstr>
      <vt:lpstr>Liberation Serif</vt:lpstr>
      <vt:lpstr>Bahnschrift SemiBold SemiConden</vt:lpstr>
      <vt:lpstr>Wingdings</vt:lpstr>
      <vt:lpstr>Рамка</vt:lpstr>
      <vt:lpstr>Свердловская область, городской округ  «Город Лесной» </vt:lpstr>
      <vt:lpstr>Цель: Создание пешеходных маршрутов различных уровней сложности в целях развития инфраструктуры и обеспечения условий для занятий физической культурой и ведения здорового образа жизни  различными группами населения городского округа «Город Лесной»</vt:lpstr>
      <vt:lpstr>Категории сложности маршрутов:</vt:lpstr>
      <vt:lpstr>Презентация PowerPoint</vt:lpstr>
      <vt:lpstr>   Маршрут №2 Спортивный (2 категории  сложности)</vt:lpstr>
      <vt:lpstr>            Маршрут №3 «Атомный» (1 категория сложности)</vt:lpstr>
      <vt:lpstr>.</vt:lpstr>
      <vt:lpstr>Смета расходов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варианта маршрута</dc:title>
  <dc:creator>ГТО</dc:creator>
  <cp:lastModifiedBy>Денис</cp:lastModifiedBy>
  <cp:revision>102</cp:revision>
  <cp:lastPrinted>2022-08-30T04:21:26Z</cp:lastPrinted>
  <dcterms:created xsi:type="dcterms:W3CDTF">2022-08-29T07:01:02Z</dcterms:created>
  <dcterms:modified xsi:type="dcterms:W3CDTF">2023-09-04T12:03:57Z</dcterms:modified>
</cp:coreProperties>
</file>